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564" r:id="rId2"/>
    <p:sldId id="529" r:id="rId3"/>
    <p:sldId id="555" r:id="rId4"/>
    <p:sldId id="577" r:id="rId5"/>
    <p:sldId id="578" r:id="rId6"/>
    <p:sldId id="560" r:id="rId7"/>
    <p:sldId id="579" r:id="rId8"/>
    <p:sldId id="567" r:id="rId9"/>
    <p:sldId id="568" r:id="rId10"/>
    <p:sldId id="580" r:id="rId11"/>
    <p:sldId id="581" r:id="rId12"/>
    <p:sldId id="582" r:id="rId13"/>
    <p:sldId id="583" r:id="rId14"/>
    <p:sldId id="584" r:id="rId15"/>
    <p:sldId id="585" r:id="rId16"/>
    <p:sldId id="586" r:id="rId17"/>
    <p:sldId id="587" r:id="rId18"/>
    <p:sldId id="559" r:id="rId19"/>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86"/>
    <a:srgbClr val="ABF292"/>
    <a:srgbClr val="82EC5C"/>
    <a:srgbClr val="BCEF9F"/>
    <a:srgbClr val="FBFDAD"/>
    <a:srgbClr val="FFEBAB"/>
    <a:srgbClr val="BEE395"/>
    <a:srgbClr val="BC9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660"/>
  </p:normalViewPr>
  <p:slideViewPr>
    <p:cSldViewPr>
      <p:cViewPr varScale="1">
        <p:scale>
          <a:sx n="125" d="100"/>
          <a:sy n="125" d="100"/>
        </p:scale>
        <p:origin x="1272" y="108"/>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310"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ssvcFildkhos001\ctxredirect\JACHAN\Documents\Lystb&#229;dehavne%20samlet%20statistik%20september%202019_CaseNo19-2288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da-DK"/>
              <a:t>Gæstesejler 2017-2019</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da-DK"/>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2"/>
          <c:order val="0"/>
          <c:tx>
            <c:strRef>
              <c:f>'2014-2019'!$H$50</c:f>
              <c:strCache>
                <c:ptCount val="1"/>
                <c:pt idx="0">
                  <c:v>2017</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val>
            <c:numRef>
              <c:f>'2014-2019'!$H$51:$H$57</c:f>
              <c:numCache>
                <c:formatCode>_ * #,##0_ ;_ * \-#,##0_ ;_ * "-"??_ ;_ @_ </c:formatCode>
                <c:ptCount val="7"/>
                <c:pt idx="0">
                  <c:v>9672</c:v>
                </c:pt>
                <c:pt idx="1">
                  <c:v>301</c:v>
                </c:pt>
                <c:pt idx="2">
                  <c:v>1660</c:v>
                </c:pt>
                <c:pt idx="3">
                  <c:v>1559</c:v>
                </c:pt>
                <c:pt idx="4">
                  <c:v>1477</c:v>
                </c:pt>
                <c:pt idx="5">
                  <c:v>238</c:v>
                </c:pt>
                <c:pt idx="6">
                  <c:v>14907</c:v>
                </c:pt>
              </c:numCache>
            </c:numRef>
          </c:val>
        </c:ser>
        <c:ser>
          <c:idx val="1"/>
          <c:order val="1"/>
          <c:tx>
            <c:strRef>
              <c:f>'2014-2019'!$H$35</c:f>
              <c:strCache>
                <c:ptCount val="1"/>
                <c:pt idx="0">
                  <c:v>2018</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val>
            <c:numRef>
              <c:f>'2014-2019'!$H$36:$H$42</c:f>
              <c:numCache>
                <c:formatCode>_ * #,##0_ ;_ * \-#,##0_ ;_ * "-"??_ ;_ @_ </c:formatCode>
                <c:ptCount val="7"/>
                <c:pt idx="0">
                  <c:v>10426</c:v>
                </c:pt>
                <c:pt idx="1">
                  <c:v>357</c:v>
                </c:pt>
                <c:pt idx="2">
                  <c:v>1831</c:v>
                </c:pt>
                <c:pt idx="3">
                  <c:v>1444</c:v>
                </c:pt>
                <c:pt idx="4">
                  <c:v>1936</c:v>
                </c:pt>
                <c:pt idx="5">
                  <c:v>265</c:v>
                </c:pt>
                <c:pt idx="6">
                  <c:v>16259</c:v>
                </c:pt>
              </c:numCache>
            </c:numRef>
          </c:val>
        </c:ser>
        <c:ser>
          <c:idx val="0"/>
          <c:order val="2"/>
          <c:tx>
            <c:strRef>
              <c:f>'2014-2019'!$H$25</c:f>
              <c:strCache>
                <c:ptCount val="1"/>
                <c:pt idx="0">
                  <c:v>2019</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'2014-2019'!$A$26:$A$32</c:f>
              <c:strCache>
                <c:ptCount val="7"/>
                <c:pt idx="0">
                  <c:v>Gæstehavn</c:v>
                </c:pt>
                <c:pt idx="1">
                  <c:v>Ran</c:v>
                </c:pt>
                <c:pt idx="2">
                  <c:v>Run</c:v>
                </c:pt>
                <c:pt idx="3">
                  <c:v>Skarø</c:v>
                </c:pt>
                <c:pt idx="4">
                  <c:v>Drejø</c:v>
                </c:pt>
                <c:pt idx="5">
                  <c:v>Hjortø</c:v>
                </c:pt>
                <c:pt idx="6">
                  <c:v>I alt</c:v>
                </c:pt>
              </c:strCache>
            </c:strRef>
          </c:cat>
          <c:val>
            <c:numRef>
              <c:f>'2014-2019'!$H$26:$H$32</c:f>
              <c:numCache>
                <c:formatCode>_ * #,##0_ ;_ * \-#,##0_ ;_ * "-"??_ ;_ @_ </c:formatCode>
                <c:ptCount val="7"/>
                <c:pt idx="0">
                  <c:v>8661</c:v>
                </c:pt>
                <c:pt idx="1">
                  <c:v>288</c:v>
                </c:pt>
                <c:pt idx="2">
                  <c:v>1579</c:v>
                </c:pt>
                <c:pt idx="3">
                  <c:v>1928</c:v>
                </c:pt>
                <c:pt idx="4">
                  <c:v>1659</c:v>
                </c:pt>
                <c:pt idx="5">
                  <c:v>290</c:v>
                </c:pt>
                <c:pt idx="6">
                  <c:v>14405</c:v>
                </c:pt>
              </c:numCache>
            </c:numRef>
          </c:val>
        </c:ser>
        <c:dLbls>
          <c:showLegendKey val="0"/>
          <c:showVal val="0"/>
          <c:showCatName val="0"/>
          <c:showSerName val="0"/>
          <c:showPercent val="0"/>
          <c:showBubbleSize val="0"/>
        </c:dLbls>
        <c:gapWidth val="65"/>
        <c:shape val="box"/>
        <c:axId val="451022360"/>
        <c:axId val="451023144"/>
        <c:axId val="0"/>
        <c:extLst>
          <c:ext xmlns:c15="http://schemas.microsoft.com/office/drawing/2012/chart" uri="{02D57815-91ED-43cb-92C2-25804820EDAC}">
            <c15:filteredBarSeries>
              <c15:ser>
                <c:idx val="3"/>
                <c:order val="3"/>
                <c:tx>
                  <c:strRef>
                    <c:extLst>
                      <c:ext uri="{02D57815-91ED-43cb-92C2-25804820EDAC}">
                        <c15:formulaRef>
                          <c15:sqref>'2014-2019'!$N$66</c15:sqref>
                        </c15:formulaRef>
                      </c:ext>
                    </c:extLst>
                    <c:strCache>
                      <c:ptCount val="1"/>
                      <c:pt idx="0">
                        <c:v>Autocamper</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val>
                  <c:numRef>
                    <c:extLst>
                      <c:ext uri="{02D57815-91ED-43cb-92C2-25804820EDAC}">
                        <c15:formulaRef>
                          <c15:sqref>'2014-2019'!$V$64:$V$66</c15:sqref>
                        </c15:formulaRef>
                      </c:ext>
                    </c:extLst>
                    <c:numCache>
                      <c:formatCode>General</c:formatCode>
                      <c:ptCount val="3"/>
                      <c:pt idx="0" formatCode="_ * #,##0_ ;_ * \-#,##0_ ;_ * &quot;-&quot;??_ ;_ @_ ">
                        <c:v>223</c:v>
                      </c:pt>
                      <c:pt idx="2" formatCode="_ * #,##0_ ;_ * \-#,##0_ ;_ * &quot;-&quot;??_ ;_ @_ ">
                        <c:v>409</c:v>
                      </c:pt>
                    </c:numCache>
                  </c:numRef>
                </c:val>
              </c15:ser>
            </c15:filteredBarSeries>
          </c:ext>
        </c:extLst>
      </c:bar3DChart>
      <c:catAx>
        <c:axId val="4510223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da-DK"/>
          </a:p>
        </c:txPr>
        <c:crossAx val="451023144"/>
        <c:crosses val="autoZero"/>
        <c:auto val="1"/>
        <c:lblAlgn val="ctr"/>
        <c:lblOffset val="100"/>
        <c:noMultiLvlLbl val="0"/>
      </c:catAx>
      <c:valAx>
        <c:axId val="451023144"/>
        <c:scaling>
          <c:orientation val="minMax"/>
          <c:max val="16200"/>
          <c:min val="0"/>
        </c:scaling>
        <c:delete val="0"/>
        <c:axPos val="l"/>
        <c:majorGridlines>
          <c:spPr>
            <a:ln w="9525" cap="flat" cmpd="sng" algn="ctr">
              <a:solidFill>
                <a:schemeClr val="dk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a-DK"/>
          </a:p>
        </c:txPr>
        <c:crossAx val="4510223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DE84ECE8-68B1-4E54-B962-268840C221A6}" type="datetimeFigureOut">
              <a:rPr lang="da-DK" smtClean="0"/>
              <a:pPr/>
              <a:t>09-01-2020</a:t>
            </a:fld>
            <a:endParaRPr lang="da-DK"/>
          </a:p>
        </p:txBody>
      </p:sp>
      <p:sp>
        <p:nvSpPr>
          <p:cNvPr id="4" name="Pladsholder til sidefod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089686E1-A2DC-4733-9846-72AB8F819E50}" type="slidenum">
              <a:rPr lang="da-DK" smtClean="0"/>
              <a:pPr/>
              <a:t>‹nr.›</a:t>
            </a:fld>
            <a:endParaRPr lang="da-DK"/>
          </a:p>
        </p:txBody>
      </p:sp>
    </p:spTree>
    <p:extLst>
      <p:ext uri="{BB962C8B-B14F-4D97-AF65-F5344CB8AC3E}">
        <p14:creationId xmlns:p14="http://schemas.microsoft.com/office/powerpoint/2010/main" val="992118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CBBEC03C-A100-423B-A5DE-D28990FC1F8D}" type="datetimeFigureOut">
              <a:rPr lang="da-DK" smtClean="0"/>
              <a:pPr/>
              <a:t>09-01-2020</a:t>
            </a:fld>
            <a:endParaRPr lang="da-DK"/>
          </a:p>
        </p:txBody>
      </p:sp>
      <p:sp>
        <p:nvSpPr>
          <p:cNvPr id="4" name="Pladsholder til diasbillede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2EABD61-EBA3-47EF-A141-6C5DBEA911E9}" type="slidenum">
              <a:rPr lang="da-DK" smtClean="0"/>
              <a:pPr/>
              <a:t>‹nr.›</a:t>
            </a:fld>
            <a:endParaRPr lang="da-DK"/>
          </a:p>
        </p:txBody>
      </p:sp>
    </p:spTree>
    <p:extLst>
      <p:ext uri="{BB962C8B-B14F-4D97-AF65-F5344CB8AC3E}">
        <p14:creationId xmlns:p14="http://schemas.microsoft.com/office/powerpoint/2010/main" val="266948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2EABD61-EBA3-47EF-A141-6C5DBEA911E9}" type="slidenum">
              <a:rPr lang="da-DK" smtClean="0"/>
              <a:pPr/>
              <a:t>18</a:t>
            </a:fld>
            <a:endParaRPr lang="da-DK"/>
          </a:p>
        </p:txBody>
      </p:sp>
    </p:spTree>
    <p:extLst>
      <p:ext uri="{BB962C8B-B14F-4D97-AF65-F5344CB8AC3E}">
        <p14:creationId xmlns:p14="http://schemas.microsoft.com/office/powerpoint/2010/main" val="205816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65520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37647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96137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425791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41008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095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425248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38587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022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459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33521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1E633-D550-45C7-81CB-305191A0C563}" type="datetimeFigureOut">
              <a:rPr lang="da-DK" smtClean="0">
                <a:solidFill>
                  <a:prstClr val="black">
                    <a:tint val="75000"/>
                  </a:prstClr>
                </a:solidFill>
              </a:rPr>
              <a:pPr/>
              <a:t>09-01-2020</a:t>
            </a:fld>
            <a:endParaRPr lang="da-DK">
              <a:solidFill>
                <a:prstClr val="black">
                  <a:tint val="75000"/>
                </a:prstClr>
              </a:solidFill>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3691-9783-4EDF-A923-2CAA2366CF9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416476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7020272" y="188640"/>
            <a:ext cx="1798631" cy="431329"/>
          </a:xfrm>
          <a:prstGeom prst="rect">
            <a:avLst/>
          </a:prstGeom>
          <a:noFill/>
          <a:ln w="9525">
            <a:noFill/>
            <a:miter lim="800000"/>
            <a:headEnd/>
            <a:tailEnd/>
          </a:ln>
        </p:spPr>
      </p:pic>
      <p:sp>
        <p:nvSpPr>
          <p:cNvPr id="5" name="Rektangel 4"/>
          <p:cNvSpPr/>
          <p:nvPr/>
        </p:nvSpPr>
        <p:spPr>
          <a:xfrm>
            <a:off x="539552" y="2492896"/>
            <a:ext cx="8050924" cy="2554545"/>
          </a:xfrm>
          <a:prstGeom prst="rect">
            <a:avLst/>
          </a:prstGeom>
        </p:spPr>
        <p:txBody>
          <a:bodyPr wrap="square">
            <a:spAutoFit/>
          </a:bodyPr>
          <a:lstStyle/>
          <a:p>
            <a:pPr algn="ctr"/>
            <a:r>
              <a:rPr lang="da-DK" b="1" i="1" dirty="0" smtClean="0">
                <a:latin typeface="Arial"/>
              </a:rPr>
              <a:t>Fælles brugerudvalgsmøde 2019:</a:t>
            </a:r>
          </a:p>
          <a:p>
            <a:pPr algn="ctr"/>
            <a:endParaRPr lang="da-DK" b="1" dirty="0" smtClean="0">
              <a:latin typeface="Arial"/>
            </a:endParaRPr>
          </a:p>
          <a:p>
            <a:pPr algn="ctr"/>
            <a:r>
              <a:rPr lang="da-DK" b="1" dirty="0" smtClean="0">
                <a:latin typeface="Arial"/>
              </a:rPr>
              <a:t>Teknik og Erhvervs Udvalget ”TEU”,</a:t>
            </a:r>
          </a:p>
          <a:p>
            <a:pPr algn="ctr"/>
            <a:r>
              <a:rPr lang="da-DK" b="1" dirty="0" smtClean="0">
                <a:latin typeface="Arial"/>
              </a:rPr>
              <a:t>Brugerudvalgene i Rantzausminde Lystbådehavn, Svendborg Lystbådehavn, Øerne samt</a:t>
            </a:r>
          </a:p>
          <a:p>
            <a:pPr algn="ctr"/>
            <a:r>
              <a:rPr lang="da-DK" b="1" dirty="0" smtClean="0">
                <a:latin typeface="Arial"/>
              </a:rPr>
              <a:t>Havneadministrationen</a:t>
            </a:r>
          </a:p>
          <a:p>
            <a:pPr algn="ctr"/>
            <a:endParaRPr lang="da-DK" b="1" dirty="0" smtClean="0">
              <a:latin typeface="Arial"/>
            </a:endParaRPr>
          </a:p>
          <a:p>
            <a:pPr algn="ctr"/>
            <a:r>
              <a:rPr lang="da-DK" b="1" dirty="0" smtClean="0">
                <a:latin typeface="Arial"/>
              </a:rPr>
              <a:t>Mandag den 16. december kl. 1630-1830 i Svendborg Amatør Sejlklub</a:t>
            </a:r>
          </a:p>
          <a:p>
            <a:pPr algn="ctr"/>
            <a:r>
              <a:rPr lang="da-DK" sz="1600" b="1" dirty="0" smtClean="0">
                <a:solidFill>
                  <a:srgbClr val="C00000"/>
                </a:solidFill>
                <a:latin typeface="Arial"/>
              </a:rPr>
              <a:t>	</a:t>
            </a:r>
            <a:endParaRPr lang="da-DK" sz="1600" dirty="0" smtClean="0">
              <a:solidFill>
                <a:srgbClr val="C00000"/>
              </a:solidFill>
              <a:latin typeface="Arial"/>
            </a:endParaRPr>
          </a:p>
        </p:txBody>
      </p:sp>
    </p:spTree>
    <p:extLst>
      <p:ext uri="{BB962C8B-B14F-4D97-AF65-F5344CB8AC3E}">
        <p14:creationId xmlns:p14="http://schemas.microsoft.com/office/powerpoint/2010/main" val="1630453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07704" y="1"/>
            <a:ext cx="5256584" cy="1052735"/>
          </a:xfrm>
        </p:spPr>
        <p:txBody>
          <a:bodyPr>
            <a:normAutofit/>
          </a:bodyPr>
          <a:lstStyle/>
          <a:p>
            <a:r>
              <a:rPr lang="da-DK" sz="3200" dirty="0" smtClean="0"/>
              <a:t>Projekter 2020</a:t>
            </a:r>
            <a:endParaRPr lang="da-DK" sz="3200" dirty="0"/>
          </a:p>
        </p:txBody>
      </p:sp>
      <p:sp>
        <p:nvSpPr>
          <p:cNvPr id="5" name="Rectangle 1"/>
          <p:cNvSpPr>
            <a:spLocks noGrp="1" noChangeArrowheads="1"/>
          </p:cNvSpPr>
          <p:nvPr>
            <p:ph type="subTitle" idx="1"/>
          </p:nvPr>
        </p:nvSpPr>
        <p:spPr bwMode="auto">
          <a:xfrm>
            <a:off x="539552" y="5585798"/>
            <a:ext cx="85689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a-DK" sz="1800" dirty="0">
                <a:solidFill>
                  <a:schemeClr val="tx1"/>
                </a:solidFill>
              </a:rPr>
              <a:t>Der vil kunne forekomme forskydninger, da det ikke har været muligt at </a:t>
            </a:r>
            <a:endParaRPr lang="da-DK" sz="1800" dirty="0" smtClean="0">
              <a:solidFill>
                <a:schemeClr val="tx1"/>
              </a:solidFill>
            </a:endParaRPr>
          </a:p>
          <a:p>
            <a:pPr eaLnBrk="0" fontAlgn="base" hangingPunct="0">
              <a:spcBef>
                <a:spcPct val="0"/>
              </a:spcBef>
              <a:spcAft>
                <a:spcPct val="0"/>
              </a:spcAft>
            </a:pPr>
            <a:r>
              <a:rPr lang="da-DK" sz="1800" dirty="0" smtClean="0">
                <a:solidFill>
                  <a:schemeClr val="tx1"/>
                </a:solidFill>
              </a:rPr>
              <a:t>klarlægge </a:t>
            </a:r>
            <a:r>
              <a:rPr lang="da-DK" sz="1800" dirty="0">
                <a:solidFill>
                  <a:schemeClr val="tx1"/>
                </a:solidFill>
              </a:rPr>
              <a:t>omfanget på de enkelte opgaver grundet særlig kompleksitet.</a:t>
            </a:r>
          </a:p>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Tabel 2"/>
          <p:cNvGraphicFramePr>
            <a:graphicFrameLocks noGrp="1"/>
          </p:cNvGraphicFramePr>
          <p:nvPr>
            <p:extLst>
              <p:ext uri="{D42A27DB-BD31-4B8C-83A1-F6EECF244321}">
                <p14:modId xmlns:p14="http://schemas.microsoft.com/office/powerpoint/2010/main" val="133049350"/>
              </p:ext>
            </p:extLst>
          </p:nvPr>
        </p:nvGraphicFramePr>
        <p:xfrm>
          <a:off x="2413317" y="1196745"/>
          <a:ext cx="4317365" cy="3940638"/>
        </p:xfrm>
        <a:graphic>
          <a:graphicData uri="http://schemas.openxmlformats.org/drawingml/2006/table">
            <a:tbl>
              <a:tblPr firstRow="1" firstCol="1" bandRow="1">
                <a:tableStyleId>{5C22544A-7EE6-4342-B048-85BDC9FD1C3A}</a:tableStyleId>
              </a:tblPr>
              <a:tblGrid>
                <a:gridCol w="2967355"/>
                <a:gridCol w="1350010"/>
              </a:tblGrid>
              <a:tr h="207402">
                <a:tc>
                  <a:txBody>
                    <a:bodyPr/>
                    <a:lstStyle/>
                    <a:p>
                      <a:pPr>
                        <a:spcAft>
                          <a:spcPts val="0"/>
                        </a:spcAft>
                      </a:pP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rPr>
                        <a:t>Planlægning </a:t>
                      </a:r>
                      <a:r>
                        <a:rPr lang="da-DK" sz="1000" dirty="0">
                          <a:effectLst/>
                        </a:rPr>
                        <a:t>med mere</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200.000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Akut diverse</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436.821</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Udskiftning af pæle</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200.000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Diverse udvaskninger / faldhuller</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100.000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Ny stensætning ved Svendborg Roklub</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400.000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Eftersyn/udskiftning af anoder Lundeborg</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100.000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Udskiftning af bro i Rantzausminde (bro 1)</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1.500.000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Oprensning af Højestene løb uden for sejlrende</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600.000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3D Opmåling af Svendborg Havn til dybdemåling </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150.000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Fendertræ og hammer på Kaj 24</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1.400.000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Fendertræ og hammer på Frederikskaj</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1.400.000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Udskiftning af brodæk på Drejø </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400.000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Betonvæg på Vindeby Havn Eftersyn / Reparation.</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100.000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Udskiftning af dæk og pæle på Gasværksbroen</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600.000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Renovering af spuns i vestside i beddingen</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500.000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Udskiftning af spuns ved YachtBroker</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2.400.000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Færdig renovering af toilet Drejø</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a:effectLst/>
                        </a:rPr>
                        <a:t>300.000</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a:effectLst/>
                        </a:rPr>
                        <a:t> </a:t>
                      </a:r>
                      <a:endParaRPr lang="da-DK"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a:effectLst/>
                        </a:rPr>
                        <a:t> </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6" name="Picture 4"/>
          <p:cNvPicPr>
            <a:picLocks noChangeAspect="1" noChangeArrowheads="1"/>
          </p:cNvPicPr>
          <p:nvPr/>
        </p:nvPicPr>
        <p:blipFill>
          <a:blip r:embed="rId2"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237198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04529" y="12420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1"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Diverse udvaskning / faldhuller</a:t>
            </a:r>
            <a:endParaRPr kumimoji="0" lang="da-DK" altLang="da-DK"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Grundet mindre huller i spunsen vil belægningen sætte sig bag ved spunsen.</a:t>
            </a:r>
            <a:endParaRPr kumimoji="0" lang="da-DK" altLang="da-DK"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Disse udbedres løbende, for at der ikke skal opstå faldrisiko.</a:t>
            </a:r>
            <a:endParaRPr kumimoji="0" lang="da-DK" altLang="da-DK"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smtClean="0">
              <a:ln>
                <a:noFill/>
              </a:ln>
              <a:solidFill>
                <a:schemeClr val="tx1"/>
              </a:solidFill>
              <a:effectLst/>
              <a:latin typeface="Arial" panose="020B0604020202020204" pitchFamily="34" charset="0"/>
            </a:endParaRPr>
          </a:p>
        </p:txBody>
      </p:sp>
      <p:pic>
        <p:nvPicPr>
          <p:cNvPr id="5121" name="Billede 12" descr="2018-11-08 1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060848"/>
            <a:ext cx="4676775" cy="3505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1834120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403648" y="774205"/>
            <a:ext cx="600181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1"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Ny stensætning ved Svendborg Roklub</a:t>
            </a:r>
            <a:endParaRPr kumimoji="0" lang="da-DK" altLang="da-DK"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Betonspunsen ved Svendborg Roklub er ved at blive undermineret. Dette medfører at materialet under roklubbens klubhus forsvinder. Dette sammenholdt med at betonspunsen har skader. Foreslås at der udføres en stensætning og at der </a:t>
            </a:r>
            <a:r>
              <a:rPr kumimoji="0" lang="da-DK" altLang="da-DK" sz="1000" b="0" i="0" u="none" strike="noStrike" cap="none" normalizeH="0" baseline="0" dirty="0" err="1"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indpumpes</a:t>
            </a:r>
            <a:r>
              <a:rPr kumimoji="0" lang="da-DK" altLang="da-DK" sz="1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materiale ind under klubhuset.</a:t>
            </a:r>
            <a:endParaRPr kumimoji="0" lang="da-DK" altLang="da-DK"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p:txBody>
      </p:sp>
      <p:pic>
        <p:nvPicPr>
          <p:cNvPr id="6149" name="Billed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331" y="2204864"/>
            <a:ext cx="5318450" cy="39558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3"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2320216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51720" y="1124744"/>
            <a:ext cx="53285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1"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Udskiftning af bro i Rantzausminde (bro 1)</a:t>
            </a:r>
            <a:endParaRPr kumimoji="0" lang="da-DK" altLang="da-DK"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Bro 1 i Rantzausminde er nedslidt. Broen er sammenbygget med stenmolen og lavet halvt i beton. Pæle med mere er ved at gå i stykker og skal udskiftes.</a:t>
            </a:r>
            <a:endParaRPr kumimoji="0" lang="da-DK" altLang="da-DK"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p:txBody>
      </p:sp>
      <p:pic>
        <p:nvPicPr>
          <p:cNvPr id="7169" name="Billed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204864"/>
            <a:ext cx="4676775" cy="3600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70505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31640" y="1268760"/>
            <a:ext cx="64807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1"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Fendertræ og hammer på Kaj 24</a:t>
            </a:r>
            <a:endParaRPr kumimoji="0" lang="da-DK" altLang="da-DK"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Der blev i 2017 lavet ny spuns på kaj 24, og i 2018 opsat anoder. Som kajen fremstår kan der ikke ligge skibe til, derfor ønskes der opsætning af hammer og fendertræ.</a:t>
            </a:r>
            <a:endParaRPr kumimoji="0" lang="da-DK" altLang="da-DK"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p:txBody>
      </p:sp>
      <p:pic>
        <p:nvPicPr>
          <p:cNvPr id="8193" name="Billed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48880"/>
            <a:ext cx="6611271" cy="33123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1205292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403648" y="1420723"/>
            <a:ext cx="66247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1"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Fendertræ og hammer på Frederikskaj</a:t>
            </a:r>
            <a:endParaRPr kumimoji="0" lang="da-DK" altLang="da-DK"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dirty="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I 2018 udskiftede man 33 % af kajens fendertræ og hammer. Dette projekt ønskes færdigt, da fender træet og hammer på strækningen er ved at være nedslidt. </a:t>
            </a:r>
            <a:endParaRPr kumimoji="0" lang="da-DK" altLang="da-DK"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p:txBody>
      </p:sp>
      <p:pic>
        <p:nvPicPr>
          <p:cNvPr id="9220" name="Billed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848" y="2780928"/>
            <a:ext cx="7050336" cy="28803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115616" y="4623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10" name="Picture 4"/>
          <p:cNvPicPr>
            <a:picLocks noChangeAspect="1" noChangeArrowheads="1"/>
          </p:cNvPicPr>
          <p:nvPr/>
        </p:nvPicPr>
        <p:blipFill>
          <a:blip r:embed="rId3"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1803389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15616" y="4623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8" name="Billede 7"/>
          <p:cNvPicPr/>
          <p:nvPr/>
        </p:nvPicPr>
        <p:blipFill>
          <a:blip r:embed="rId2"/>
          <a:stretch>
            <a:fillRect/>
          </a:stretch>
        </p:blipFill>
        <p:spPr>
          <a:xfrm>
            <a:off x="2287501" y="1844824"/>
            <a:ext cx="4679950" cy="3542030"/>
          </a:xfrm>
          <a:prstGeom prst="rect">
            <a:avLst/>
          </a:prstGeom>
        </p:spPr>
      </p:pic>
      <p:sp>
        <p:nvSpPr>
          <p:cNvPr id="3" name="Rektangel 2"/>
          <p:cNvSpPr/>
          <p:nvPr/>
        </p:nvSpPr>
        <p:spPr>
          <a:xfrm>
            <a:off x="2267744" y="836712"/>
            <a:ext cx="4572000" cy="553998"/>
          </a:xfrm>
          <a:prstGeom prst="rect">
            <a:avLst/>
          </a:prstGeom>
        </p:spPr>
        <p:txBody>
          <a:bodyPr>
            <a:spAutoFit/>
          </a:bodyPr>
          <a:lstStyle/>
          <a:p>
            <a:pPr>
              <a:spcAft>
                <a:spcPts val="0"/>
              </a:spcAft>
            </a:pPr>
            <a:r>
              <a:rPr lang="da-DK" sz="1000" b="1" dirty="0">
                <a:latin typeface="Verdana" panose="020B0604030504040204" pitchFamily="34" charset="0"/>
                <a:ea typeface="Times New Roman" panose="02020603050405020304" pitchFamily="18" charset="0"/>
                <a:cs typeface="Times New Roman" panose="02020603050405020304" pitchFamily="18" charset="0"/>
              </a:rPr>
              <a:t>Udskiftning af bro / brodæk på Drejø </a:t>
            </a:r>
            <a:endParaRPr lang="da-DK" sz="1000" dirty="0">
              <a:latin typeface="Verdana" panose="020B0604030504040204" pitchFamily="34" charset="0"/>
              <a:ea typeface="Times New Roman" panose="02020603050405020304" pitchFamily="18" charset="0"/>
              <a:cs typeface="Times New Roman" panose="02020603050405020304" pitchFamily="18" charset="0"/>
            </a:endParaRPr>
          </a:p>
          <a:p>
            <a:pPr>
              <a:spcAft>
                <a:spcPts val="0"/>
              </a:spcAft>
            </a:pPr>
            <a:r>
              <a:rPr lang="da-DK" sz="1000" dirty="0">
                <a:latin typeface="Verdana" panose="020B0604030504040204" pitchFamily="34" charset="0"/>
                <a:ea typeface="Times New Roman" panose="02020603050405020304" pitchFamily="18" charset="0"/>
                <a:cs typeface="Times New Roman" panose="02020603050405020304" pitchFamily="18" charset="0"/>
              </a:rPr>
              <a:t>Broen er nedslidt og en del af pælene er ved at være udtjente.</a:t>
            </a:r>
          </a:p>
          <a:p>
            <a:pPr>
              <a:spcAft>
                <a:spcPts val="0"/>
              </a:spcAft>
            </a:pPr>
            <a:r>
              <a:rPr lang="da-DK" sz="1000" dirty="0">
                <a:latin typeface="Verdana" panose="020B0604030504040204" pitchFamily="34" charset="0"/>
                <a:ea typeface="Times New Roman" panose="02020603050405020304" pitchFamily="18" charset="0"/>
                <a:cs typeface="Times New Roman" panose="02020603050405020304" pitchFamily="18" charset="0"/>
              </a:rPr>
              <a:t>Derfor ønskes broen renoveret eller delvist udskiftet.</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9" name="Picture 4"/>
          <p:cNvPicPr>
            <a:picLocks noChangeAspect="1" noChangeArrowheads="1"/>
          </p:cNvPicPr>
          <p:nvPr/>
        </p:nvPicPr>
        <p:blipFill>
          <a:blip r:embed="rId3"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3773978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15616" y="4623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10242" name="Picture 2" descr="2018-11-08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1273" y="2852936"/>
            <a:ext cx="2462212" cy="3286125"/>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descr="C:\Users\MAEKIJ\AppData\Local\Microsoft\Windows\INetCache\Content.Word\2018-11-08 11.52.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068960"/>
            <a:ext cx="3265805" cy="2447925"/>
          </a:xfrm>
          <a:prstGeom prst="rect">
            <a:avLst/>
          </a:prstGeom>
          <a:noFill/>
          <a:ln>
            <a:noFill/>
          </a:ln>
        </p:spPr>
      </p:pic>
      <p:sp>
        <p:nvSpPr>
          <p:cNvPr id="2" name="Rektangel 1"/>
          <p:cNvSpPr/>
          <p:nvPr/>
        </p:nvSpPr>
        <p:spPr>
          <a:xfrm>
            <a:off x="1838925" y="1091388"/>
            <a:ext cx="6037088" cy="1200329"/>
          </a:xfrm>
          <a:prstGeom prst="rect">
            <a:avLst/>
          </a:prstGeom>
        </p:spPr>
        <p:txBody>
          <a:bodyPr wrap="square">
            <a:spAutoFit/>
          </a:bodyPr>
          <a:lstStyle/>
          <a:p>
            <a:pPr>
              <a:spcAft>
                <a:spcPts val="0"/>
              </a:spcAft>
            </a:pPr>
            <a:r>
              <a:rPr lang="da-DK" b="1" dirty="0">
                <a:latin typeface="Verdana" panose="020B0604030504040204" pitchFamily="34" charset="0"/>
                <a:ea typeface="Times New Roman" panose="02020603050405020304" pitchFamily="18" charset="0"/>
                <a:cs typeface="Times New Roman" panose="02020603050405020304" pitchFamily="18" charset="0"/>
              </a:rPr>
              <a:t>Udskiftning/renovering af bro / brodæk – Gasværksbro</a:t>
            </a:r>
            <a:endParaRPr lang="da-DK" dirty="0">
              <a:latin typeface="Verdana" panose="020B0604030504040204" pitchFamily="34" charset="0"/>
              <a:ea typeface="Times New Roman" panose="02020603050405020304" pitchFamily="18" charset="0"/>
              <a:cs typeface="Times New Roman" panose="02020603050405020304" pitchFamily="18" charset="0"/>
            </a:endParaRPr>
          </a:p>
          <a:p>
            <a:pPr>
              <a:spcAft>
                <a:spcPts val="0"/>
              </a:spcAft>
            </a:pPr>
            <a:r>
              <a:rPr lang="da-DK" dirty="0">
                <a:latin typeface="Verdana" panose="020B0604030504040204" pitchFamily="34" charset="0"/>
                <a:ea typeface="Times New Roman" panose="02020603050405020304" pitchFamily="18" charset="0"/>
                <a:cs typeface="Times New Roman" panose="02020603050405020304" pitchFamily="18" charset="0"/>
              </a:rPr>
              <a:t>Brodækket har det dårligt og bør renoveres. Der er flere ødelagte planker.</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9" name="Picture 4"/>
          <p:cNvPicPr>
            <a:picLocks noChangeAspect="1" noChangeArrowheads="1"/>
          </p:cNvPicPr>
          <p:nvPr/>
        </p:nvPicPr>
        <p:blipFill>
          <a:blip r:embed="rId4"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2230566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196752"/>
            <a:ext cx="8229600" cy="5400601"/>
          </a:xfrm>
        </p:spPr>
        <p:txBody>
          <a:bodyPr>
            <a:normAutofit/>
          </a:bodyPr>
          <a:lstStyle/>
          <a:p>
            <a:pPr marL="0" indent="0">
              <a:buNone/>
            </a:pPr>
            <a:endParaRPr lang="da-DK" sz="2400" b="1" i="1" dirty="0" smtClean="0">
              <a:solidFill>
                <a:srgbClr val="FF0000"/>
              </a:solidFill>
              <a:ea typeface="+mj-ea"/>
              <a:cs typeface="+mj-cs"/>
            </a:endParaRPr>
          </a:p>
          <a:p>
            <a:pPr marL="0" indent="0">
              <a:buNone/>
            </a:pPr>
            <a:r>
              <a:rPr lang="da-DK" sz="2400" b="1" i="1" dirty="0" smtClean="0">
                <a:solidFill>
                  <a:srgbClr val="FF0000"/>
                </a:solidFill>
                <a:ea typeface="+mj-ea"/>
                <a:cs typeface="+mj-cs"/>
              </a:rPr>
              <a:t> </a:t>
            </a:r>
            <a:r>
              <a:rPr lang="da-DK" sz="2400" b="1" i="1" dirty="0">
                <a:solidFill>
                  <a:srgbClr val="FF0000"/>
                </a:solidFill>
                <a:ea typeface="+mj-ea"/>
                <a:cs typeface="+mj-cs"/>
              </a:rPr>
              <a:t>Brugerudvalg Rantzausminde Lystbådehavn</a:t>
            </a:r>
            <a:endParaRPr lang="da-DK" sz="1400" kern="0" dirty="0" smtClean="0">
              <a:latin typeface="Arial"/>
            </a:endParaRPr>
          </a:p>
          <a:p>
            <a:pPr marL="0" indent="0">
              <a:buNone/>
            </a:pPr>
            <a:r>
              <a:rPr lang="da-DK" sz="1800" b="1" kern="0" dirty="0" smtClean="0">
                <a:latin typeface="Arial"/>
              </a:rPr>
              <a:t>- Nyt fra Formand Kjeld Hansen</a:t>
            </a:r>
          </a:p>
          <a:p>
            <a:pPr marL="0" indent="0">
              <a:buNone/>
            </a:pPr>
            <a:endParaRPr lang="da-DK" sz="1400" kern="0" dirty="0">
              <a:solidFill>
                <a:srgbClr val="000000"/>
              </a:solidFill>
              <a:latin typeface="Arial"/>
            </a:endParaRPr>
          </a:p>
          <a:p>
            <a:pPr marL="0" lvl="0" indent="0">
              <a:buNone/>
            </a:pPr>
            <a:r>
              <a:rPr lang="da-DK" sz="2400" b="1" i="1" dirty="0" smtClean="0">
                <a:solidFill>
                  <a:srgbClr val="FF0000"/>
                </a:solidFill>
              </a:rPr>
              <a:t> </a:t>
            </a:r>
            <a:r>
              <a:rPr lang="da-DK" sz="2400" b="1" i="1" dirty="0">
                <a:solidFill>
                  <a:srgbClr val="FF0000"/>
                </a:solidFill>
              </a:rPr>
              <a:t>Brugerudvalg </a:t>
            </a:r>
            <a:r>
              <a:rPr lang="da-DK" sz="2400" b="1" i="1" dirty="0" smtClean="0">
                <a:solidFill>
                  <a:srgbClr val="FF0000"/>
                </a:solidFill>
              </a:rPr>
              <a:t>Svendborg Lystbådehavn</a:t>
            </a:r>
            <a:endParaRPr lang="da-DK" sz="1400" kern="0" dirty="0">
              <a:solidFill>
                <a:prstClr val="black"/>
              </a:solidFill>
              <a:latin typeface="Arial"/>
            </a:endParaRPr>
          </a:p>
          <a:p>
            <a:pPr marL="0" lvl="0" indent="0">
              <a:buNone/>
            </a:pPr>
            <a:r>
              <a:rPr lang="da-DK" sz="1800" b="1" kern="0" dirty="0" smtClean="0">
                <a:solidFill>
                  <a:prstClr val="black"/>
                </a:solidFill>
                <a:latin typeface="Arial"/>
              </a:rPr>
              <a:t>- Nyt </a:t>
            </a:r>
            <a:r>
              <a:rPr lang="da-DK" sz="1800" b="1" kern="0" dirty="0">
                <a:solidFill>
                  <a:prstClr val="black"/>
                </a:solidFill>
                <a:latin typeface="Arial"/>
              </a:rPr>
              <a:t>fra Formand </a:t>
            </a:r>
            <a:r>
              <a:rPr lang="da-DK" sz="1800" b="1" kern="0" dirty="0" smtClean="0">
                <a:solidFill>
                  <a:prstClr val="black"/>
                </a:solidFill>
                <a:latin typeface="Arial"/>
              </a:rPr>
              <a:t>Ole Ingemann</a:t>
            </a:r>
          </a:p>
          <a:p>
            <a:pPr lvl="0">
              <a:buFontTx/>
              <a:buChar char="-"/>
            </a:pPr>
            <a:endParaRPr lang="da-DK" sz="1800" b="1" kern="0" dirty="0">
              <a:solidFill>
                <a:prstClr val="black"/>
              </a:solidFill>
              <a:latin typeface="Arial"/>
            </a:endParaRPr>
          </a:p>
          <a:p>
            <a:pPr marL="0" lvl="0" indent="0">
              <a:buNone/>
            </a:pPr>
            <a:r>
              <a:rPr lang="da-DK" sz="2400" b="1" i="1" dirty="0" smtClean="0">
                <a:solidFill>
                  <a:srgbClr val="FF0000"/>
                </a:solidFill>
              </a:rPr>
              <a:t>Brugerudvalg Øerne</a:t>
            </a:r>
            <a:endParaRPr lang="da-DK" sz="1400" kern="0" dirty="0">
              <a:solidFill>
                <a:prstClr val="black"/>
              </a:solidFill>
              <a:latin typeface="Arial"/>
            </a:endParaRPr>
          </a:p>
          <a:p>
            <a:pPr marL="0" lvl="0" indent="0">
              <a:buNone/>
            </a:pPr>
            <a:r>
              <a:rPr lang="da-DK" sz="1800" b="1" kern="0" dirty="0">
                <a:solidFill>
                  <a:prstClr val="black"/>
                </a:solidFill>
                <a:latin typeface="Arial"/>
              </a:rPr>
              <a:t>- Nyt fra </a:t>
            </a:r>
            <a:r>
              <a:rPr lang="da-DK" sz="1800" b="1" kern="0" dirty="0" smtClean="0">
                <a:solidFill>
                  <a:prstClr val="black"/>
                </a:solidFill>
                <a:latin typeface="Arial"/>
              </a:rPr>
              <a:t>Preben Sørensen</a:t>
            </a:r>
            <a:endParaRPr lang="da-DK" sz="1800" b="1" kern="0" dirty="0">
              <a:solidFill>
                <a:prstClr val="black"/>
              </a:solidFill>
              <a:latin typeface="Arial"/>
            </a:endParaRPr>
          </a:p>
          <a:p>
            <a:pPr marL="0" lvl="0" indent="0">
              <a:buNone/>
            </a:pPr>
            <a:endParaRPr lang="da-DK" sz="1800" b="1" kern="0" dirty="0" smtClean="0">
              <a:solidFill>
                <a:prstClr val="black"/>
              </a:solidFill>
              <a:latin typeface="Arial"/>
            </a:endParaRPr>
          </a:p>
          <a:p>
            <a:pPr marL="0" lvl="0" indent="0">
              <a:buNone/>
            </a:pPr>
            <a:r>
              <a:rPr lang="da-DK" sz="2400" b="1" i="1" dirty="0" smtClean="0">
                <a:solidFill>
                  <a:srgbClr val="FF0000"/>
                </a:solidFill>
              </a:rPr>
              <a:t>Eventuelt og opsamling</a:t>
            </a:r>
            <a:endParaRPr lang="da-DK" sz="1400" kern="0" dirty="0">
              <a:solidFill>
                <a:prstClr val="black"/>
              </a:solidFill>
              <a:latin typeface="Arial"/>
            </a:endParaRPr>
          </a:p>
          <a:p>
            <a:pPr marL="0" lvl="0" indent="0">
              <a:buNone/>
            </a:pPr>
            <a:r>
              <a:rPr lang="da-DK" sz="1800" b="1" kern="0" dirty="0">
                <a:solidFill>
                  <a:prstClr val="black"/>
                </a:solidFill>
                <a:latin typeface="Arial"/>
              </a:rPr>
              <a:t>- </a:t>
            </a:r>
            <a:r>
              <a:rPr lang="da-DK" sz="1800" b="1" kern="0" dirty="0" smtClean="0">
                <a:solidFill>
                  <a:prstClr val="black"/>
                </a:solidFill>
                <a:latin typeface="Arial"/>
              </a:rPr>
              <a:t>Flemming Madsen</a:t>
            </a:r>
          </a:p>
          <a:p>
            <a:pPr marL="0" indent="0">
              <a:buNone/>
            </a:pPr>
            <a:endParaRPr lang="da-DK" sz="1400" kern="0" dirty="0" smtClean="0">
              <a:solidFill>
                <a:srgbClr val="000000"/>
              </a:solidFill>
              <a:latin typeface="Arial"/>
            </a:endParaRPr>
          </a:p>
        </p:txBody>
      </p:sp>
      <p:pic>
        <p:nvPicPr>
          <p:cNvPr id="4" name="Picture 4"/>
          <p:cNvPicPr>
            <a:picLocks noChangeAspect="1" noChangeArrowheads="1"/>
          </p:cNvPicPr>
          <p:nvPr/>
        </p:nvPicPr>
        <p:blipFill>
          <a:blip r:embed="rId3" cstate="print"/>
          <a:srcRect/>
          <a:stretch>
            <a:fillRect/>
          </a:stretch>
        </p:blipFill>
        <p:spPr bwMode="auto">
          <a:xfrm>
            <a:off x="7020272" y="188640"/>
            <a:ext cx="1798631" cy="431329"/>
          </a:xfrm>
          <a:prstGeom prst="rect">
            <a:avLst/>
          </a:prstGeom>
          <a:noFill/>
          <a:ln w="9525">
            <a:noFill/>
            <a:miter lim="800000"/>
            <a:headEnd/>
            <a:tailEnd/>
          </a:ln>
        </p:spPr>
      </p:pic>
    </p:spTree>
    <p:extLst>
      <p:ext uri="{BB962C8B-B14F-4D97-AF65-F5344CB8AC3E}">
        <p14:creationId xmlns:p14="http://schemas.microsoft.com/office/powerpoint/2010/main" val="3208297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88640"/>
            <a:ext cx="2089153" cy="504055"/>
          </a:xfrm>
        </p:spPr>
        <p:txBody>
          <a:bodyPr>
            <a:normAutofit fontScale="90000"/>
          </a:bodyPr>
          <a:lstStyle/>
          <a:p>
            <a:pPr algn="l"/>
            <a:r>
              <a:rPr lang="da-DK" sz="3200" b="1" i="1" dirty="0">
                <a:solidFill>
                  <a:srgbClr val="FF0000"/>
                </a:solidFill>
              </a:rPr>
              <a:t>Dagsorden</a:t>
            </a:r>
          </a:p>
        </p:txBody>
      </p:sp>
      <p:sp>
        <p:nvSpPr>
          <p:cNvPr id="3" name="Pladsholder til indhold 2"/>
          <p:cNvSpPr>
            <a:spLocks noGrp="1"/>
          </p:cNvSpPr>
          <p:nvPr>
            <p:ph idx="1"/>
          </p:nvPr>
        </p:nvSpPr>
        <p:spPr>
          <a:xfrm>
            <a:off x="457200" y="908720"/>
            <a:ext cx="8229600" cy="5616624"/>
          </a:xfrm>
        </p:spPr>
        <p:txBody>
          <a:bodyPr>
            <a:normAutofit lnSpcReduction="10000"/>
          </a:bodyPr>
          <a:lstStyle/>
          <a:p>
            <a:pPr marL="514350" lvl="0" indent="-514350">
              <a:buFont typeface="+mj-lt"/>
              <a:buAutoNum type="arabicPeriod"/>
            </a:pPr>
            <a:r>
              <a:rPr lang="da-DK" sz="2000" dirty="0"/>
              <a:t>Velkomst og orientering ved formanden for Teknik- og Erhvervsudvalget Flemming Madsen</a:t>
            </a:r>
          </a:p>
          <a:p>
            <a:pPr marL="457200" lvl="0" indent="-457200">
              <a:buFont typeface="+mj-lt"/>
              <a:buAutoNum type="arabicPeriod"/>
            </a:pPr>
            <a:r>
              <a:rPr lang="da-DK" sz="2000" dirty="0" smtClean="0"/>
              <a:t>Præsentation </a:t>
            </a:r>
            <a:r>
              <a:rPr lang="da-DK" sz="2000" dirty="0"/>
              <a:t>af deltagere</a:t>
            </a:r>
          </a:p>
          <a:p>
            <a:pPr marL="457200" lvl="0" indent="-457200">
              <a:buFont typeface="+mj-lt"/>
              <a:buAutoNum type="arabicPeriod"/>
            </a:pPr>
            <a:r>
              <a:rPr lang="da-DK" sz="2000" dirty="0"/>
              <a:t>Introduktion til ansøgning vedrørende anlægsprojekter ved Bjarne Abildtrup, Kultur &amp; Fritid.</a:t>
            </a:r>
          </a:p>
          <a:p>
            <a:pPr marL="457200" lvl="0" indent="-457200">
              <a:buFont typeface="+mj-lt"/>
              <a:buAutoNum type="arabicPeriod"/>
            </a:pPr>
            <a:r>
              <a:rPr lang="da-DK" sz="2000" dirty="0"/>
              <a:t>Orientering :</a:t>
            </a:r>
          </a:p>
          <a:p>
            <a:pPr lvl="1"/>
            <a:r>
              <a:rPr lang="da-DK" sz="1600" dirty="0"/>
              <a:t>a.      Intro til orientering ved Søren Bach-Hansen</a:t>
            </a:r>
          </a:p>
          <a:p>
            <a:pPr lvl="1"/>
            <a:r>
              <a:rPr lang="da-DK" sz="1600" dirty="0"/>
              <a:t>b.      Regnskaber og budgetter ved Søren Bach-Hansen</a:t>
            </a:r>
          </a:p>
          <a:p>
            <a:pPr lvl="1"/>
            <a:r>
              <a:rPr lang="da-DK" sz="1600" dirty="0"/>
              <a:t>c.      Anlægsprojekter ved Jacob Handrup &amp; Brian Hansen</a:t>
            </a:r>
          </a:p>
          <a:p>
            <a:pPr lvl="1"/>
            <a:r>
              <a:rPr lang="da-DK" sz="1600" dirty="0"/>
              <a:t>d.      Status for ventelister og pladsbytteønsker ved Bettina Brøndum</a:t>
            </a:r>
          </a:p>
          <a:p>
            <a:pPr marL="457200" lvl="0" indent="-457200">
              <a:buFont typeface="+mj-lt"/>
              <a:buAutoNum type="arabicPeriod"/>
            </a:pPr>
            <a:r>
              <a:rPr lang="da-DK" sz="2000" dirty="0"/>
              <a:t>Nyt fra formanden for Brugerudvalget i Rantzausminde Lystbådehavn ved Frede West</a:t>
            </a:r>
          </a:p>
          <a:p>
            <a:pPr marL="457200" lvl="0" indent="-457200">
              <a:buFont typeface="+mj-lt"/>
              <a:buAutoNum type="arabicPeriod"/>
            </a:pPr>
            <a:r>
              <a:rPr lang="da-DK" sz="2000" dirty="0"/>
              <a:t>Nyt fra formanden for Brugerudvalget i Svendborg Lystbådehavn ved Ole Ingemann</a:t>
            </a:r>
          </a:p>
          <a:p>
            <a:pPr marL="457200" lvl="0" indent="-457200">
              <a:buFont typeface="+mj-lt"/>
              <a:buAutoNum type="arabicPeriod"/>
            </a:pPr>
            <a:r>
              <a:rPr lang="da-DK" sz="2000" dirty="0"/>
              <a:t>Nyt fra formanden for Ø-havnene ved Preben Sørensen</a:t>
            </a:r>
          </a:p>
          <a:p>
            <a:pPr marL="457200" lvl="0" indent="-457200">
              <a:buFont typeface="+mj-lt"/>
              <a:buAutoNum type="arabicPeriod"/>
            </a:pPr>
            <a:r>
              <a:rPr lang="da-DK" sz="2000" dirty="0"/>
              <a:t>Opsamling ved udvalgsformand Flemming Madsen</a:t>
            </a:r>
          </a:p>
          <a:p>
            <a:pPr marL="457200" lvl="0" indent="-457200">
              <a:buFont typeface="+mj-lt"/>
              <a:buAutoNum type="arabicPeriod"/>
            </a:pPr>
            <a:r>
              <a:rPr lang="da-DK" sz="2000" dirty="0"/>
              <a:t>Eventuelt</a:t>
            </a:r>
          </a:p>
        </p:txBody>
      </p:sp>
      <p:pic>
        <p:nvPicPr>
          <p:cNvPr id="4" name="Picture 4"/>
          <p:cNvPicPr>
            <a:picLocks noChangeAspect="1" noChangeArrowheads="1"/>
          </p:cNvPicPr>
          <p:nvPr/>
        </p:nvPicPr>
        <p:blipFill>
          <a:blip r:embed="rId2" cstate="print"/>
          <a:srcRect/>
          <a:stretch>
            <a:fillRect/>
          </a:stretch>
        </p:blipFill>
        <p:spPr bwMode="auto">
          <a:xfrm>
            <a:off x="7020272" y="188640"/>
            <a:ext cx="1798631" cy="431329"/>
          </a:xfrm>
          <a:prstGeom prst="rect">
            <a:avLst/>
          </a:prstGeom>
          <a:noFill/>
          <a:ln w="9525">
            <a:noFill/>
            <a:miter lim="800000"/>
            <a:headEnd/>
            <a:tailEnd/>
          </a:ln>
        </p:spPr>
      </p:pic>
    </p:spTree>
    <p:extLst>
      <p:ext uri="{BB962C8B-B14F-4D97-AF65-F5344CB8AC3E}">
        <p14:creationId xmlns:p14="http://schemas.microsoft.com/office/powerpoint/2010/main" val="2202415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8837"/>
            <a:ext cx="8229600" cy="1143000"/>
          </a:xfrm>
        </p:spPr>
        <p:txBody>
          <a:bodyPr>
            <a:normAutofit/>
          </a:bodyPr>
          <a:lstStyle/>
          <a:p>
            <a:pPr lvl="0" algn="l">
              <a:spcBef>
                <a:spcPts val="0"/>
              </a:spcBef>
            </a:pPr>
            <a:r>
              <a:rPr lang="da-DK" sz="3200" b="1" i="1" dirty="0">
                <a:solidFill>
                  <a:srgbClr val="FF0000"/>
                </a:solidFill>
              </a:rPr>
              <a:t>Velkomst og orientering</a:t>
            </a:r>
            <a:r>
              <a:rPr lang="da-DK" sz="3000" b="1" dirty="0">
                <a:solidFill>
                  <a:srgbClr val="C00000"/>
                </a:solidFill>
                <a:latin typeface="Arial"/>
                <a:ea typeface="+mn-ea"/>
                <a:cs typeface="+mn-cs"/>
              </a:rPr>
              <a:t/>
            </a:r>
            <a:br>
              <a:rPr lang="da-DK" sz="3000" b="1" dirty="0">
                <a:solidFill>
                  <a:srgbClr val="C00000"/>
                </a:solidFill>
                <a:latin typeface="Arial"/>
                <a:ea typeface="+mn-ea"/>
                <a:cs typeface="+mn-cs"/>
              </a:rPr>
            </a:br>
            <a:r>
              <a:rPr lang="da-DK" sz="2000" b="1" i="1" dirty="0">
                <a:solidFill>
                  <a:srgbClr val="FF0000"/>
                </a:solidFill>
              </a:rPr>
              <a:t>v. udvalgsformand </a:t>
            </a:r>
            <a:r>
              <a:rPr lang="da-DK" sz="2000" b="1" i="1" dirty="0" smtClean="0">
                <a:solidFill>
                  <a:srgbClr val="FF0000"/>
                </a:solidFill>
              </a:rPr>
              <a:t>Flemming Madsen</a:t>
            </a:r>
            <a:endParaRPr lang="da-DK" sz="2000" b="1" i="1" dirty="0">
              <a:solidFill>
                <a:srgbClr val="FF0000"/>
              </a:solidFill>
            </a:endParaRPr>
          </a:p>
        </p:txBody>
      </p:sp>
      <p:pic>
        <p:nvPicPr>
          <p:cNvPr id="4" name="Picture 4"/>
          <p:cNvPicPr>
            <a:picLocks noChangeAspect="1" noChangeArrowheads="1"/>
          </p:cNvPicPr>
          <p:nvPr/>
        </p:nvPicPr>
        <p:blipFill>
          <a:blip r:embed="rId2" cstate="print"/>
          <a:srcRect/>
          <a:stretch>
            <a:fillRect/>
          </a:stretch>
        </p:blipFill>
        <p:spPr bwMode="auto">
          <a:xfrm>
            <a:off x="6948264" y="396129"/>
            <a:ext cx="1798631" cy="431329"/>
          </a:xfrm>
          <a:prstGeom prst="rect">
            <a:avLst/>
          </a:prstGeom>
          <a:noFill/>
          <a:ln w="9525">
            <a:noFill/>
            <a:miter lim="800000"/>
            <a:headEnd/>
            <a:tailEnd/>
          </a:ln>
        </p:spPr>
      </p:pic>
      <p:pic>
        <p:nvPicPr>
          <p:cNvPr id="3" name="Billede 2"/>
          <p:cNvPicPr>
            <a:picLocks noChangeAspect="1"/>
          </p:cNvPicPr>
          <p:nvPr/>
        </p:nvPicPr>
        <p:blipFill>
          <a:blip r:embed="rId3"/>
          <a:stretch>
            <a:fillRect/>
          </a:stretch>
        </p:blipFill>
        <p:spPr>
          <a:xfrm>
            <a:off x="3275856" y="2492896"/>
            <a:ext cx="2232248" cy="3354471"/>
          </a:xfrm>
          <a:prstGeom prst="rect">
            <a:avLst/>
          </a:prstGeom>
        </p:spPr>
      </p:pic>
    </p:spTree>
    <p:extLst>
      <p:ext uri="{BB962C8B-B14F-4D97-AF65-F5344CB8AC3E}">
        <p14:creationId xmlns:p14="http://schemas.microsoft.com/office/powerpoint/2010/main" val="2792878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nvGraphicFramePr>
        <p:xfrm>
          <a:off x="763573" y="1159587"/>
          <a:ext cx="7904374" cy="4350366"/>
        </p:xfrm>
        <a:graphic>
          <a:graphicData uri="http://schemas.openxmlformats.org/drawingml/2006/table">
            <a:tbl>
              <a:tblPr/>
              <a:tblGrid>
                <a:gridCol w="2282369"/>
                <a:gridCol w="231593"/>
                <a:gridCol w="496750"/>
                <a:gridCol w="577304"/>
                <a:gridCol w="496750"/>
                <a:gridCol w="496750"/>
                <a:gridCol w="496750"/>
                <a:gridCol w="496750"/>
                <a:gridCol w="553811"/>
                <a:gridCol w="496750"/>
                <a:gridCol w="594087"/>
                <a:gridCol w="684710"/>
              </a:tblGrid>
              <a:tr h="245345">
                <a:tc>
                  <a:txBody>
                    <a:bodyPr/>
                    <a:lstStyle/>
                    <a:p>
                      <a:pPr algn="l" fontAlgn="b"/>
                      <a:r>
                        <a:rPr lang="da-DK" sz="800" b="1" i="0" u="none" strike="noStrike" dirty="0">
                          <a:solidFill>
                            <a:srgbClr val="000000"/>
                          </a:solidFill>
                          <a:effectLst/>
                          <a:latin typeface="Calibri" panose="020F0502020204030204" pitchFamily="34" charset="0"/>
                        </a:rPr>
                        <a:t>2018 (1.000 KR.)</a:t>
                      </a:r>
                    </a:p>
                  </a:txBody>
                  <a:tcPr marL="5315" marR="5315" marT="53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a-DK" sz="800" b="1"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a-DK" sz="800" b="1" i="0" u="none" strike="noStrike">
                          <a:solidFill>
                            <a:srgbClr val="000000"/>
                          </a:solidFill>
                          <a:effectLst/>
                          <a:latin typeface="Calibri" panose="020F0502020204030204" pitchFamily="34" charset="0"/>
                        </a:rPr>
                        <a:t>GÆSTE-HAVN</a:t>
                      </a:r>
                    </a:p>
                  </a:txBody>
                  <a:tcPr marL="5315" marR="5315"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a-DK" sz="800" b="1" i="0" u="none" strike="noStrike">
                          <a:solidFill>
                            <a:srgbClr val="000000"/>
                          </a:solidFill>
                          <a:effectLst/>
                          <a:latin typeface="Calibri" panose="020F0502020204030204" pitchFamily="34" charset="0"/>
                        </a:rPr>
                        <a:t>RANTZAU</a:t>
                      </a:r>
                    </a:p>
                  </a:txBody>
                  <a:tcPr marL="5315" marR="5315"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a-DK" sz="800" b="1" i="0" u="none" strike="noStrike">
                          <a:solidFill>
                            <a:srgbClr val="000000"/>
                          </a:solidFill>
                          <a:effectLst/>
                          <a:latin typeface="Calibri" panose="020F0502020204030204" pitchFamily="34" charset="0"/>
                        </a:rPr>
                        <a:t>RUNDE</a:t>
                      </a:r>
                    </a:p>
                  </a:txBody>
                  <a:tcPr marL="5315" marR="5315"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a-DK" sz="800" b="1" i="0" u="none" strike="noStrike">
                          <a:solidFill>
                            <a:srgbClr val="000000"/>
                          </a:solidFill>
                          <a:effectLst/>
                          <a:latin typeface="Calibri" panose="020F0502020204030204" pitchFamily="34" charset="0"/>
                        </a:rPr>
                        <a:t>HJO</a:t>
                      </a:r>
                    </a:p>
                  </a:txBody>
                  <a:tcPr marL="5315" marR="5315"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a-DK" sz="800" b="1" i="0" u="none" strike="noStrike">
                          <a:solidFill>
                            <a:srgbClr val="000000"/>
                          </a:solidFill>
                          <a:effectLst/>
                          <a:latin typeface="Calibri" panose="020F0502020204030204" pitchFamily="34" charset="0"/>
                        </a:rPr>
                        <a:t>SKA</a:t>
                      </a:r>
                    </a:p>
                  </a:txBody>
                  <a:tcPr marL="5315" marR="5315"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a-DK" sz="800" b="1" i="0" u="none" strike="noStrike">
                          <a:solidFill>
                            <a:srgbClr val="000000"/>
                          </a:solidFill>
                          <a:effectLst/>
                          <a:latin typeface="Calibri" panose="020F0502020204030204" pitchFamily="34" charset="0"/>
                        </a:rPr>
                        <a:t>DRE</a:t>
                      </a:r>
                    </a:p>
                  </a:txBody>
                  <a:tcPr marL="5315" marR="5315"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a-DK" sz="800" b="1" i="0" u="none" strike="noStrike">
                          <a:solidFill>
                            <a:srgbClr val="000000"/>
                          </a:solidFill>
                          <a:effectLst/>
                          <a:latin typeface="Calibri" panose="020F0502020204030204" pitchFamily="34" charset="0"/>
                        </a:rPr>
                        <a:t>ANLØBS-</a:t>
                      </a:r>
                      <a:br>
                        <a:rPr lang="da-DK" sz="800" b="1" i="0" u="none" strike="noStrike">
                          <a:solidFill>
                            <a:srgbClr val="000000"/>
                          </a:solidFill>
                          <a:effectLst/>
                          <a:latin typeface="Calibri" panose="020F0502020204030204" pitchFamily="34" charset="0"/>
                        </a:rPr>
                      </a:br>
                      <a:r>
                        <a:rPr lang="da-DK" sz="800" b="1" i="0" u="none" strike="noStrike">
                          <a:solidFill>
                            <a:srgbClr val="000000"/>
                          </a:solidFill>
                          <a:effectLst/>
                          <a:latin typeface="Calibri" panose="020F0502020204030204" pitchFamily="34" charset="0"/>
                        </a:rPr>
                        <a:t>BROER</a:t>
                      </a:r>
                    </a:p>
                  </a:txBody>
                  <a:tcPr marL="5315" marR="5315"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a-DK" sz="800" b="1" i="0" u="none" strike="noStrike">
                          <a:solidFill>
                            <a:srgbClr val="000000"/>
                          </a:solidFill>
                          <a:effectLst/>
                          <a:latin typeface="Calibri" panose="020F0502020204030204" pitchFamily="34" charset="0"/>
                        </a:rPr>
                        <a:t>DRE GL.</a:t>
                      </a:r>
                    </a:p>
                  </a:txBody>
                  <a:tcPr marL="5315" marR="5315"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a-DK" sz="800" b="1" i="0" u="none" strike="noStrike">
                          <a:solidFill>
                            <a:srgbClr val="000000"/>
                          </a:solidFill>
                          <a:effectLst/>
                          <a:latin typeface="Calibri" panose="020F0502020204030204" pitchFamily="34" charset="0"/>
                        </a:rPr>
                        <a:t>LUNDE-</a:t>
                      </a:r>
                      <a:br>
                        <a:rPr lang="da-DK" sz="800" b="1" i="0" u="none" strike="noStrike">
                          <a:solidFill>
                            <a:srgbClr val="000000"/>
                          </a:solidFill>
                          <a:effectLst/>
                          <a:latin typeface="Calibri" panose="020F0502020204030204" pitchFamily="34" charset="0"/>
                        </a:rPr>
                      </a:br>
                      <a:r>
                        <a:rPr lang="da-DK" sz="800" b="1" i="0" u="none" strike="noStrike">
                          <a:solidFill>
                            <a:srgbClr val="000000"/>
                          </a:solidFill>
                          <a:effectLst/>
                          <a:latin typeface="Calibri" panose="020F0502020204030204" pitchFamily="34" charset="0"/>
                        </a:rPr>
                        <a:t>BORG</a:t>
                      </a:r>
                    </a:p>
                  </a:txBody>
                  <a:tcPr marL="5315" marR="5315"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da-DK" sz="800" b="1" i="0" u="none" strike="noStrike">
                          <a:solidFill>
                            <a:srgbClr val="000000"/>
                          </a:solidFill>
                          <a:effectLst/>
                          <a:latin typeface="Calibri" panose="020F0502020204030204" pitchFamily="34" charset="0"/>
                        </a:rPr>
                        <a:t>TANK-</a:t>
                      </a:r>
                      <a:br>
                        <a:rPr lang="da-DK" sz="800" b="1" i="0" u="none" strike="noStrike">
                          <a:solidFill>
                            <a:srgbClr val="000000"/>
                          </a:solidFill>
                          <a:effectLst/>
                          <a:latin typeface="Calibri" panose="020F0502020204030204" pitchFamily="34" charset="0"/>
                        </a:rPr>
                      </a:br>
                      <a:r>
                        <a:rPr lang="da-DK" sz="800" b="1" i="0" u="none" strike="noStrike">
                          <a:solidFill>
                            <a:srgbClr val="000000"/>
                          </a:solidFill>
                          <a:effectLst/>
                          <a:latin typeface="Calibri" panose="020F0502020204030204" pitchFamily="34" charset="0"/>
                        </a:rPr>
                        <a:t>REGNSKAB</a:t>
                      </a:r>
                    </a:p>
                  </a:txBody>
                  <a:tcPr marL="5315" marR="5315" marT="531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40073">
                <a:tc>
                  <a:txBody>
                    <a:bodyPr/>
                    <a:lstStyle/>
                    <a:p>
                      <a:pPr algn="l" fontAlgn="b"/>
                      <a:r>
                        <a:rPr lang="da-DK" sz="800" b="1" i="0" u="none" strike="noStrike" dirty="0">
                          <a:solidFill>
                            <a:srgbClr val="000000"/>
                          </a:solidFill>
                          <a:effectLst/>
                          <a:latin typeface="Calibri" panose="020F0502020204030204" pitchFamily="34" charset="0"/>
                        </a:rPr>
                        <a:t>2.41 - Lystbådehavne</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a-DK" sz="800" b="0" i="0" u="none" strike="noStrike">
                          <a:solidFill>
                            <a:srgbClr val="000000"/>
                          </a:solidFill>
                          <a:effectLst/>
                          <a:latin typeface="Calibri" panose="020F0502020204030204" pitchFamily="34" charset="0"/>
                        </a:rPr>
                        <a:t>4)</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a-DK" sz="800" b="0" i="0" u="none" strike="noStrike">
                          <a:solidFill>
                            <a:srgbClr val="000000"/>
                          </a:solidFill>
                          <a:effectLst/>
                          <a:latin typeface="Calibri" panose="020F0502020204030204" pitchFamily="34" charset="0"/>
                        </a:rPr>
                        <a:t>5)</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a-DK" sz="800" b="0" i="0" u="none" strike="noStrike">
                          <a:solidFill>
                            <a:srgbClr val="000000"/>
                          </a:solidFill>
                          <a:effectLst/>
                          <a:latin typeface="Calibri" panose="020F0502020204030204" pitchFamily="34" charset="0"/>
                        </a:rPr>
                        <a:t>3)</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r>
              <a:tr h="140073">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r>
              <a:tr h="140073">
                <a:tc>
                  <a:txBody>
                    <a:bodyPr/>
                    <a:lstStyle/>
                    <a:p>
                      <a:pPr algn="l" fontAlgn="b"/>
                      <a:r>
                        <a:rPr lang="da-DK" sz="800" b="1" i="0" u="none" strike="noStrike" dirty="0">
                          <a:solidFill>
                            <a:srgbClr val="000000"/>
                          </a:solidFill>
                          <a:effectLst/>
                          <a:latin typeface="Calibri" panose="020F0502020204030204" pitchFamily="34" charset="0"/>
                        </a:rPr>
                        <a:t>Indtægter</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-2.157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-985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-999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-28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-235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-294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-124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-48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-1.538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r>
              <a:tr h="140073">
                <a:tc>
                  <a:txBody>
                    <a:bodyPr/>
                    <a:lstStyle/>
                    <a:p>
                      <a:pPr algn="l" fontAlgn="b"/>
                      <a:r>
                        <a:rPr lang="da-DK" sz="800" b="0" i="0" u="none" strike="noStrike" dirty="0">
                          <a:solidFill>
                            <a:srgbClr val="000000"/>
                          </a:solidFill>
                          <a:effectLst/>
                          <a:latin typeface="Calibri" panose="020F0502020204030204" pitchFamily="34" charset="0"/>
                        </a:rPr>
                        <a:t>Pladsleje faste pladser mv.</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800" b="0" i="0" u="none" strike="noStrike" dirty="0">
                          <a:solidFill>
                            <a:srgbClr val="000000"/>
                          </a:solidFill>
                          <a:effectLst/>
                          <a:latin typeface="Calibri" panose="020F0502020204030204" pitchFamily="34" charset="0"/>
                        </a:rPr>
                        <a:t>1)</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-223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-905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-724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-13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-13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-112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r>
              <a:tr h="140073">
                <a:tc>
                  <a:txBody>
                    <a:bodyPr/>
                    <a:lstStyle/>
                    <a:p>
                      <a:pPr algn="l" fontAlgn="b"/>
                      <a:r>
                        <a:rPr lang="da-DK" sz="800" b="0" i="0" u="none" strike="noStrike">
                          <a:solidFill>
                            <a:srgbClr val="000000"/>
                          </a:solidFill>
                          <a:effectLst/>
                          <a:latin typeface="Calibri" panose="020F0502020204030204" pitchFamily="34" charset="0"/>
                        </a:rPr>
                        <a:t>Gæstesejlere &amp; Bad</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dirty="0">
                          <a:solidFill>
                            <a:srgbClr val="000000"/>
                          </a:solidFill>
                          <a:effectLst/>
                          <a:latin typeface="Calibri" panose="020F0502020204030204" pitchFamily="34" charset="0"/>
                        </a:rPr>
                        <a:t>  -1.934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-79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-274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-28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-222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-280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-12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r>
              <a:tr h="140073">
                <a:tc>
                  <a:txBody>
                    <a:bodyPr/>
                    <a:lstStyle/>
                    <a:p>
                      <a:pPr algn="l" fontAlgn="b"/>
                      <a:r>
                        <a:rPr lang="da-DK" sz="800" b="0" i="0" u="none" strike="noStrike">
                          <a:solidFill>
                            <a:srgbClr val="000000"/>
                          </a:solidFill>
                          <a:effectLst/>
                          <a:latin typeface="Calibri" panose="020F0502020204030204" pitchFamily="34" charset="0"/>
                        </a:rPr>
                        <a:t>Salg af benzin</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-749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r>
              <a:tr h="140073">
                <a:tc>
                  <a:txBody>
                    <a:bodyPr/>
                    <a:lstStyle/>
                    <a:p>
                      <a:pPr algn="l" fontAlgn="b"/>
                      <a:r>
                        <a:rPr lang="da-DK" sz="800" b="0" i="0" u="none" strike="noStrike">
                          <a:solidFill>
                            <a:srgbClr val="000000"/>
                          </a:solidFill>
                          <a:effectLst/>
                          <a:latin typeface="Calibri" panose="020F0502020204030204" pitchFamily="34" charset="0"/>
                        </a:rPr>
                        <a:t>Salg af diesel</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-789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r>
              <a:tr h="140073">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r>
              <a:tr h="188195">
                <a:tc>
                  <a:txBody>
                    <a:bodyPr/>
                    <a:lstStyle/>
                    <a:p>
                      <a:pPr algn="l" fontAlgn="b"/>
                      <a:r>
                        <a:rPr lang="da-DK" sz="800" b="1" i="0" u="none" strike="noStrike">
                          <a:solidFill>
                            <a:srgbClr val="000000"/>
                          </a:solidFill>
                          <a:effectLst/>
                          <a:latin typeface="Calibri" panose="020F0502020204030204" pitchFamily="34" charset="0"/>
                        </a:rPr>
                        <a:t>Udgifter</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b"/>
                      <a:r>
                        <a:rPr lang="da-DK" sz="800" b="1"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2.465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1.198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1200" b="1" i="0" u="none" strike="noStrike" dirty="0">
                          <a:solidFill>
                            <a:srgbClr val="000000"/>
                          </a:solidFill>
                          <a:effectLst/>
                          <a:latin typeface="Calibri" panose="020F0502020204030204" pitchFamily="34" charset="0"/>
                        </a:rPr>
                        <a:t>   </a:t>
                      </a:r>
                      <a:r>
                        <a:rPr lang="da-DK" sz="800" b="1" i="0" u="none" strike="noStrike" dirty="0">
                          <a:solidFill>
                            <a:srgbClr val="000000"/>
                          </a:solidFill>
                          <a:effectLst/>
                          <a:latin typeface="Calibri" panose="020F0502020204030204" pitchFamily="34" charset="0"/>
                        </a:rPr>
                        <a:t>1.072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dirty="0">
                          <a:solidFill>
                            <a:srgbClr val="000000"/>
                          </a:solidFill>
                          <a:effectLst/>
                          <a:latin typeface="Calibri" panose="020F0502020204030204" pitchFamily="34" charset="0"/>
                        </a:rPr>
                        <a:t>         48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dirty="0">
                          <a:solidFill>
                            <a:srgbClr val="000000"/>
                          </a:solidFill>
                          <a:effectLst/>
                          <a:latin typeface="Calibri" panose="020F0502020204030204" pitchFamily="34" charset="0"/>
                        </a:rPr>
                        <a:t>      316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276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57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19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a-DK" sz="800" b="1" i="0" u="none" strike="noStrike">
                          <a:solidFill>
                            <a:srgbClr val="000000"/>
                          </a:solidFill>
                          <a:effectLst/>
                          <a:latin typeface="Calibri" panose="020F0502020204030204" pitchFamily="34" charset="0"/>
                        </a:rPr>
                        <a:t>         1.408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r>
              <a:tr h="140073">
                <a:tc>
                  <a:txBody>
                    <a:bodyPr/>
                    <a:lstStyle/>
                    <a:p>
                      <a:pPr algn="l" fontAlgn="b"/>
                      <a:r>
                        <a:rPr lang="da-DK" sz="800" b="1" i="0" u="none" strike="noStrike">
                          <a:solidFill>
                            <a:srgbClr val="000000"/>
                          </a:solidFill>
                          <a:effectLst/>
                          <a:latin typeface="Calibri" panose="020F0502020204030204" pitchFamily="34" charset="0"/>
                        </a:rPr>
                        <a:t>Havne og broer</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800" b="1"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0073">
                <a:tc>
                  <a:txBody>
                    <a:bodyPr/>
                    <a:lstStyle/>
                    <a:p>
                      <a:pPr algn="l" fontAlgn="b"/>
                      <a:r>
                        <a:rPr lang="da-DK" sz="800" b="0" i="0" u="none" strike="noStrike">
                          <a:solidFill>
                            <a:srgbClr val="000000"/>
                          </a:solidFill>
                          <a:effectLst/>
                          <a:latin typeface="Calibri" panose="020F0502020204030204" pitchFamily="34" charset="0"/>
                        </a:rPr>
                        <a:t>Administration &amp; Personale</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1.297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816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813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36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170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169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51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7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0073">
                <a:tc>
                  <a:txBody>
                    <a:bodyPr/>
                    <a:lstStyle/>
                    <a:p>
                      <a:pPr algn="l" fontAlgn="b"/>
                      <a:r>
                        <a:rPr lang="da-DK" sz="800" b="0" i="0" u="none" strike="noStrike">
                          <a:solidFill>
                            <a:srgbClr val="000000"/>
                          </a:solidFill>
                          <a:effectLst/>
                          <a:latin typeface="Calibri" panose="020F0502020204030204" pitchFamily="34" charset="0"/>
                        </a:rPr>
                        <a:t>Automater/billettering</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800" b="0" i="0" u="none" strike="noStrike">
                          <a:solidFill>
                            <a:srgbClr val="000000"/>
                          </a:solidFill>
                          <a:effectLst/>
                          <a:latin typeface="Calibri" panose="020F0502020204030204" pitchFamily="34" charset="0"/>
                        </a:rPr>
                        <a:t>6)</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501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202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179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23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13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0073">
                <a:tc>
                  <a:txBody>
                    <a:bodyPr/>
                    <a:lstStyle/>
                    <a:p>
                      <a:pPr algn="l" fontAlgn="b"/>
                      <a:r>
                        <a:rPr lang="da-DK" sz="800" b="0" i="0" u="none" strike="noStrike">
                          <a:solidFill>
                            <a:srgbClr val="000000"/>
                          </a:solidFill>
                          <a:effectLst/>
                          <a:latin typeface="Calibri" panose="020F0502020204030204" pitchFamily="34" charset="0"/>
                        </a:rPr>
                        <a:t>Forbrugsudgifter og renovation</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240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67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56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38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31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4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12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0073">
                <a:tc>
                  <a:txBody>
                    <a:bodyPr/>
                    <a:lstStyle/>
                    <a:p>
                      <a:pPr algn="l" fontAlgn="b"/>
                      <a:r>
                        <a:rPr lang="da-DK" sz="800" b="0" i="0" u="none" strike="noStrike">
                          <a:solidFill>
                            <a:srgbClr val="000000"/>
                          </a:solidFill>
                          <a:effectLst/>
                          <a:latin typeface="Calibri" panose="020F0502020204030204" pitchFamily="34" charset="0"/>
                        </a:rPr>
                        <a:t>Bygninger, broer og havneareal</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8)</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354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109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21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7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83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60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2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0073">
                <a:tc>
                  <a:txBody>
                    <a:bodyPr/>
                    <a:lstStyle/>
                    <a:p>
                      <a:pPr algn="l" fontAlgn="b"/>
                      <a:r>
                        <a:rPr lang="da-DK" sz="800" b="1" i="0" u="none" strike="noStrike">
                          <a:solidFill>
                            <a:srgbClr val="000000"/>
                          </a:solidFill>
                          <a:effectLst/>
                          <a:latin typeface="Calibri" panose="020F0502020204030204" pitchFamily="34" charset="0"/>
                        </a:rPr>
                        <a:t>Fællesudgifter</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0073">
                <a:tc>
                  <a:txBody>
                    <a:bodyPr/>
                    <a:lstStyle/>
                    <a:p>
                      <a:pPr algn="l" fontAlgn="b"/>
                      <a:r>
                        <a:rPr lang="da-DK" sz="800" b="0" i="0" u="none" strike="noStrike">
                          <a:solidFill>
                            <a:srgbClr val="000000"/>
                          </a:solidFill>
                          <a:effectLst/>
                          <a:latin typeface="Calibri" panose="020F0502020204030204" pitchFamily="34" charset="0"/>
                        </a:rPr>
                        <a:t>Køb af benzin</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708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0073">
                <a:tc>
                  <a:txBody>
                    <a:bodyPr/>
                    <a:lstStyle/>
                    <a:p>
                      <a:pPr algn="l" fontAlgn="b"/>
                      <a:r>
                        <a:rPr lang="da-DK" sz="800" b="0" i="0" u="none" strike="noStrike">
                          <a:solidFill>
                            <a:srgbClr val="000000"/>
                          </a:solidFill>
                          <a:effectLst/>
                          <a:latin typeface="Calibri" panose="020F0502020204030204" pitchFamily="34" charset="0"/>
                        </a:rPr>
                        <a:t>Køb af diesel</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700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0073">
                <a:tc>
                  <a:txBody>
                    <a:bodyPr/>
                    <a:lstStyle/>
                    <a:p>
                      <a:pPr algn="l" fontAlgn="b"/>
                      <a:r>
                        <a:rPr lang="da-DK" sz="800" b="0" i="0" u="none" strike="noStrike">
                          <a:solidFill>
                            <a:srgbClr val="000000"/>
                          </a:solidFill>
                          <a:effectLst/>
                          <a:latin typeface="Calibri" panose="020F0502020204030204" pitchFamily="34" charset="0"/>
                        </a:rPr>
                        <a:t>Brugerudvalg</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7)</a:t>
                      </a:r>
                    </a:p>
                  </a:txBody>
                  <a:tcPr marL="5315" marR="5315" marT="53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Calibri" panose="020F0502020204030204" pitchFamily="34" charset="0"/>
                        </a:rPr>
                        <a:t>         19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2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1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3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   </a:t>
                      </a:r>
                    </a:p>
                  </a:txBody>
                  <a:tcPr marL="5315" marR="5315" marT="53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40073">
                <a:tc>
                  <a:txBody>
                    <a:bodyPr/>
                    <a:lstStyle/>
                    <a:p>
                      <a:pPr algn="l" fontAlgn="b"/>
                      <a:r>
                        <a:rPr lang="da-DK" sz="800" b="0" i="0" u="none" strike="noStrike">
                          <a:solidFill>
                            <a:srgbClr val="000000"/>
                          </a:solidFill>
                          <a:effectLst/>
                          <a:latin typeface="Calibri" panose="020F0502020204030204" pitchFamily="34" charset="0"/>
                        </a:rPr>
                        <a:t>Ø-Hav i Verdensklasse</a:t>
                      </a:r>
                    </a:p>
                  </a:txBody>
                  <a:tcPr marL="5315" marR="5315" marT="53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800" b="0" i="0" u="none" strike="noStrike">
                          <a:solidFill>
                            <a:srgbClr val="000000"/>
                          </a:solidFill>
                          <a:effectLst/>
                          <a:latin typeface="Calibri" panose="020F0502020204030204" pitchFamily="34" charset="0"/>
                        </a:rPr>
                        <a:t>2)</a:t>
                      </a:r>
                    </a:p>
                  </a:txBody>
                  <a:tcPr marL="5315" marR="5315" marT="53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Calibri" panose="020F0502020204030204" pitchFamily="34" charset="0"/>
                        </a:rPr>
                        <a:t>         54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r>
              <a:tr h="140073">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w="6350" cap="flat" cmpd="sng" algn="ctr">
                      <a:solidFill>
                        <a:srgbClr val="000000"/>
                      </a:solidFill>
                      <a:prstDash val="solid"/>
                      <a:round/>
                      <a:headEnd type="none" w="med" len="med"/>
                      <a:tailEnd type="none" w="med" len="med"/>
                    </a:lnT>
                    <a:lnB>
                      <a:noFill/>
                    </a:lnB>
                  </a:tcPr>
                </a:tc>
              </a:tr>
              <a:tr h="140073">
                <a:tc>
                  <a:txBody>
                    <a:bodyPr/>
                    <a:lstStyle/>
                    <a:p>
                      <a:pPr algn="l" fontAlgn="b"/>
                      <a:r>
                        <a:rPr lang="da-DK" sz="800" b="0" i="0" u="none" strike="noStrike">
                          <a:solidFill>
                            <a:srgbClr val="000000"/>
                          </a:solidFill>
                          <a:effectLst/>
                          <a:latin typeface="Calibri" panose="020F0502020204030204" pitchFamily="34" charset="0"/>
                        </a:rPr>
                        <a:t> 1) Incl. hytter og vinterpladser </a:t>
                      </a: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r>
              <a:tr h="140073">
                <a:tc gridSpan="2">
                  <a:txBody>
                    <a:bodyPr/>
                    <a:lstStyle/>
                    <a:p>
                      <a:pPr algn="l" fontAlgn="b"/>
                      <a:r>
                        <a:rPr lang="da-DK" sz="800" b="0" i="0" u="none" strike="noStrike">
                          <a:solidFill>
                            <a:srgbClr val="000000"/>
                          </a:solidFill>
                          <a:effectLst/>
                          <a:latin typeface="Calibri" panose="020F0502020204030204" pitchFamily="34" charset="0"/>
                        </a:rPr>
                        <a:t> 2) IMCI Blue Star Marina 4-stj. Gæstehavn </a:t>
                      </a:r>
                    </a:p>
                  </a:txBody>
                  <a:tcPr marL="5315" marR="5315" marT="5315" marB="0" anchor="b">
                    <a:lnL>
                      <a:noFill/>
                    </a:lnL>
                    <a:lnR>
                      <a:noFill/>
                    </a:lnR>
                    <a:lnT>
                      <a:noFill/>
                    </a:lnT>
                    <a:lnB>
                      <a:noFill/>
                    </a:lnB>
                  </a:tcPr>
                </a:tc>
                <a:tc hMerge="1">
                  <a:txBody>
                    <a:bodyPr/>
                    <a:lstStyle/>
                    <a:p>
                      <a:endParaRPr lang="da-DK"/>
                    </a:p>
                  </a:txBody>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r>
              <a:tr h="140073">
                <a:tc>
                  <a:txBody>
                    <a:bodyPr/>
                    <a:lstStyle/>
                    <a:p>
                      <a:pPr algn="l" fontAlgn="b"/>
                      <a:r>
                        <a:rPr lang="da-DK" sz="800" b="0" i="0" u="none" strike="noStrike">
                          <a:solidFill>
                            <a:srgbClr val="000000"/>
                          </a:solidFill>
                          <a:effectLst/>
                          <a:latin typeface="Calibri" panose="020F0502020204030204" pitchFamily="34" charset="0"/>
                        </a:rPr>
                        <a:t> 3) Excl. adm. udgifter </a:t>
                      </a: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r>
              <a:tr h="140073">
                <a:tc gridSpan="4">
                  <a:txBody>
                    <a:bodyPr/>
                    <a:lstStyle/>
                    <a:p>
                      <a:pPr algn="l" fontAlgn="b"/>
                      <a:r>
                        <a:rPr lang="da-DK" sz="800" b="0" i="0" u="none" strike="noStrike">
                          <a:solidFill>
                            <a:srgbClr val="000000"/>
                          </a:solidFill>
                          <a:effectLst/>
                          <a:latin typeface="Calibri" panose="020F0502020204030204" pitchFamily="34" charset="0"/>
                        </a:rPr>
                        <a:t> 4) Drejø Gl. Havn - 50% af renovation, drift toilet, el, rengøring </a:t>
                      </a:r>
                    </a:p>
                  </a:txBody>
                  <a:tcPr marL="5315" marR="5315" marT="5315" marB="0" anchor="b">
                    <a:lnL>
                      <a:noFill/>
                    </a:lnL>
                    <a:lnR>
                      <a:noFill/>
                    </a:lnR>
                    <a:lnT>
                      <a:noFill/>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r>
              <a:tr h="140073">
                <a:tc>
                  <a:txBody>
                    <a:bodyPr/>
                    <a:lstStyle/>
                    <a:p>
                      <a:pPr algn="l" fontAlgn="b"/>
                      <a:r>
                        <a:rPr lang="da-DK" sz="800" b="0" i="0" u="none" strike="noStrike">
                          <a:solidFill>
                            <a:srgbClr val="000000"/>
                          </a:solidFill>
                          <a:effectLst/>
                          <a:latin typeface="Calibri" panose="020F0502020204030204" pitchFamily="34" charset="0"/>
                        </a:rPr>
                        <a:t> 5) Driftsaftale </a:t>
                      </a: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r>
              <a:tr h="140073">
                <a:tc>
                  <a:txBody>
                    <a:bodyPr/>
                    <a:lstStyle/>
                    <a:p>
                      <a:pPr algn="l" fontAlgn="b"/>
                      <a:r>
                        <a:rPr lang="en-US" sz="800" b="0" i="0" u="none" strike="noStrike" dirty="0">
                          <a:solidFill>
                            <a:srgbClr val="000000"/>
                          </a:solidFill>
                          <a:effectLst/>
                          <a:latin typeface="Calibri" panose="020F0502020204030204" pitchFamily="34" charset="0"/>
                        </a:rPr>
                        <a:t> 6) incl. </a:t>
                      </a:r>
                      <a:r>
                        <a:rPr lang="en-US" sz="800" b="0" i="0" u="none" strike="noStrike" dirty="0" err="1">
                          <a:solidFill>
                            <a:srgbClr val="000000"/>
                          </a:solidFill>
                          <a:effectLst/>
                          <a:latin typeface="Calibri" panose="020F0502020204030204" pitchFamily="34" charset="0"/>
                        </a:rPr>
                        <a:t>nye</a:t>
                      </a:r>
                      <a:r>
                        <a:rPr lang="en-US" sz="800" b="0" i="0" u="none" strike="noStrike" dirty="0">
                          <a:solidFill>
                            <a:srgbClr val="000000"/>
                          </a:solidFill>
                          <a:effectLst/>
                          <a:latin typeface="Calibri" panose="020F0502020204030204" pitchFamily="34" charset="0"/>
                        </a:rPr>
                        <a:t> </a:t>
                      </a:r>
                      <a:r>
                        <a:rPr lang="en-US" sz="800" b="0" i="0" u="none" strike="noStrike" dirty="0" err="1">
                          <a:solidFill>
                            <a:srgbClr val="000000"/>
                          </a:solidFill>
                          <a:effectLst/>
                          <a:latin typeface="Calibri" panose="020F0502020204030204" pitchFamily="34" charset="0"/>
                        </a:rPr>
                        <a:t>automater</a:t>
                      </a:r>
                      <a:r>
                        <a:rPr lang="en-US" sz="800" b="0" i="0" u="none" strike="noStrike" dirty="0">
                          <a:solidFill>
                            <a:srgbClr val="000000"/>
                          </a:solidFill>
                          <a:effectLst/>
                          <a:latin typeface="Calibri" panose="020F0502020204030204" pitchFamily="34" charset="0"/>
                        </a:rPr>
                        <a:t> all-inclusive </a:t>
                      </a: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r>
              <a:tr h="140073">
                <a:tc>
                  <a:txBody>
                    <a:bodyPr/>
                    <a:lstStyle/>
                    <a:p>
                      <a:pPr algn="l" fontAlgn="b"/>
                      <a:r>
                        <a:rPr lang="da-DK" sz="800" b="0" i="0" u="none" strike="noStrike" dirty="0">
                          <a:solidFill>
                            <a:srgbClr val="000000"/>
                          </a:solidFill>
                          <a:effectLst/>
                          <a:latin typeface="Calibri" panose="020F0502020204030204" pitchFamily="34" charset="0"/>
                        </a:rPr>
                        <a:t> 7) Gæstesejler aktiviteter, dk kort mv </a:t>
                      </a: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r>
              <a:tr h="140073">
                <a:tc gridSpan="4">
                  <a:txBody>
                    <a:bodyPr/>
                    <a:lstStyle/>
                    <a:p>
                      <a:pPr algn="l" fontAlgn="b"/>
                      <a:r>
                        <a:rPr lang="da-DK" sz="800" b="0" i="0" u="none" strike="noStrike" dirty="0">
                          <a:solidFill>
                            <a:srgbClr val="000000"/>
                          </a:solidFill>
                          <a:effectLst/>
                          <a:latin typeface="Calibri" panose="020F0502020204030204" pitchFamily="34" charset="0"/>
                        </a:rPr>
                        <a:t> 8) Vedligehold-Fyr-</a:t>
                      </a:r>
                      <a:r>
                        <a:rPr lang="da-DK" sz="800" b="0" i="0" u="none" strike="noStrike" dirty="0" err="1">
                          <a:solidFill>
                            <a:srgbClr val="000000"/>
                          </a:solidFill>
                          <a:effectLst/>
                          <a:latin typeface="Calibri" panose="020F0502020204030204" pitchFamily="34" charset="0"/>
                        </a:rPr>
                        <a:t>elarbejde</a:t>
                      </a:r>
                      <a:r>
                        <a:rPr lang="da-DK" sz="800" b="0" i="0" u="none" strike="noStrike" dirty="0">
                          <a:solidFill>
                            <a:srgbClr val="000000"/>
                          </a:solidFill>
                          <a:effectLst/>
                          <a:latin typeface="Calibri" panose="020F0502020204030204" pitchFamily="34" charset="0"/>
                        </a:rPr>
                        <a:t> Skilte-</a:t>
                      </a:r>
                      <a:r>
                        <a:rPr lang="da-DK" sz="800" b="0" i="0" u="none" strike="noStrike" dirty="0" err="1">
                          <a:solidFill>
                            <a:srgbClr val="000000"/>
                          </a:solidFill>
                          <a:effectLst/>
                          <a:latin typeface="Calibri" panose="020F0502020204030204" pitchFamily="34" charset="0"/>
                        </a:rPr>
                        <a:t>skridmåtter</a:t>
                      </a:r>
                      <a:r>
                        <a:rPr lang="da-DK" sz="800" b="0" i="0" u="none" strike="noStrike" dirty="0">
                          <a:solidFill>
                            <a:srgbClr val="000000"/>
                          </a:solidFill>
                          <a:effectLst/>
                          <a:latin typeface="Calibri" panose="020F0502020204030204" pitchFamily="34" charset="0"/>
                        </a:rPr>
                        <a:t>-pavillon mv </a:t>
                      </a:r>
                    </a:p>
                  </a:txBody>
                  <a:tcPr marL="5315" marR="5315" marT="5315" marB="0" anchor="b">
                    <a:lnL>
                      <a:noFill/>
                    </a:lnL>
                    <a:lnR>
                      <a:noFill/>
                    </a:lnR>
                    <a:lnT>
                      <a:noFill/>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c>
                  <a:txBody>
                    <a:bodyPr/>
                    <a:lstStyle/>
                    <a:p>
                      <a:pPr algn="l" fontAlgn="b"/>
                      <a:r>
                        <a:rPr lang="da-DK" sz="800" b="0" i="0" u="none" strike="noStrike" dirty="0">
                          <a:solidFill>
                            <a:srgbClr val="000000"/>
                          </a:solidFill>
                          <a:effectLst/>
                          <a:latin typeface="Calibri" panose="020F0502020204030204" pitchFamily="34" charset="0"/>
                        </a:rPr>
                        <a:t> </a:t>
                      </a:r>
                    </a:p>
                  </a:txBody>
                  <a:tcPr marL="5315" marR="5315" marT="5315" marB="0" anchor="b">
                    <a:lnL>
                      <a:noFill/>
                    </a:lnL>
                    <a:lnR>
                      <a:noFill/>
                    </a:lnR>
                    <a:lnT>
                      <a:noFill/>
                    </a:lnT>
                    <a:lnB>
                      <a:noFill/>
                    </a:lnB>
                    <a:solidFill>
                      <a:srgbClr val="FFFFFF"/>
                    </a:solidFill>
                  </a:tcPr>
                </a:tc>
              </a:tr>
              <a:tr h="131045">
                <a:tc>
                  <a:txBody>
                    <a:bodyPr/>
                    <a:lstStyle/>
                    <a:p>
                      <a:pPr algn="l" fontAlgn="b"/>
                      <a:r>
                        <a:rPr lang="da-DK" sz="800" b="0" i="0" u="none" strike="noStrike" dirty="0">
                          <a:solidFill>
                            <a:srgbClr val="000000"/>
                          </a:solidFill>
                          <a:effectLst/>
                          <a:latin typeface="Calibri" panose="020F0502020204030204" pitchFamily="34" charset="0"/>
                        </a:rPr>
                        <a:t> (19.11.19 / MIN)(12.12.19 ANN) </a:t>
                      </a: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panose="020F0502020204030204" pitchFamily="34" charset="0"/>
                      </a:endParaRPr>
                    </a:p>
                  </a:txBody>
                  <a:tcPr marL="5315" marR="5315" marT="5315" marB="0" anchor="b">
                    <a:lnL>
                      <a:noFill/>
                    </a:lnL>
                    <a:lnR>
                      <a:noFill/>
                    </a:lnR>
                    <a:lnT>
                      <a:noFill/>
                    </a:lnT>
                    <a:lnB>
                      <a:noFill/>
                    </a:lnB>
                  </a:tcPr>
                </a:tc>
              </a:tr>
            </a:tbl>
          </a:graphicData>
        </a:graphic>
      </p:graphicFrame>
      <p:pic>
        <p:nvPicPr>
          <p:cNvPr id="4" name="Picture 4"/>
          <p:cNvPicPr>
            <a:picLocks noChangeAspect="1" noChangeArrowheads="1"/>
          </p:cNvPicPr>
          <p:nvPr/>
        </p:nvPicPr>
        <p:blipFill>
          <a:blip r:embed="rId2"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89281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ext uri="{D42A27DB-BD31-4B8C-83A1-F6EECF244321}">
                <p14:modId xmlns:p14="http://schemas.microsoft.com/office/powerpoint/2010/main" val="1118462599"/>
              </p:ext>
            </p:extLst>
          </p:nvPr>
        </p:nvGraphicFramePr>
        <p:xfrm>
          <a:off x="537327" y="1132984"/>
          <a:ext cx="8130619" cy="431276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4"/>
          <p:cNvPicPr>
            <a:picLocks noChangeAspect="1" noChangeArrowheads="1"/>
          </p:cNvPicPr>
          <p:nvPr/>
        </p:nvPicPr>
        <p:blipFill>
          <a:blip r:embed="rId3"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2689814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2900" b="1" i="1" dirty="0" smtClean="0">
                <a:solidFill>
                  <a:srgbClr val="FF0000"/>
                </a:solidFill>
              </a:rPr>
              <a:t/>
            </a:r>
            <a:br>
              <a:rPr lang="da-DK" sz="2900" b="1" i="1" dirty="0" smtClean="0">
                <a:solidFill>
                  <a:srgbClr val="FF0000"/>
                </a:solidFill>
              </a:rPr>
            </a:br>
            <a:endParaRPr lang="da-DK" dirty="0"/>
          </a:p>
        </p:txBody>
      </p:sp>
      <p:pic>
        <p:nvPicPr>
          <p:cNvPr id="5" name="Picture 4"/>
          <p:cNvPicPr>
            <a:picLocks noChangeAspect="1" noChangeArrowheads="1"/>
          </p:cNvPicPr>
          <p:nvPr/>
        </p:nvPicPr>
        <p:blipFill>
          <a:blip r:embed="rId2" cstate="print"/>
          <a:srcRect/>
          <a:stretch>
            <a:fillRect/>
          </a:stretch>
        </p:blipFill>
        <p:spPr bwMode="auto">
          <a:xfrm>
            <a:off x="7020272" y="188640"/>
            <a:ext cx="1798631" cy="431329"/>
          </a:xfrm>
          <a:prstGeom prst="rect">
            <a:avLst/>
          </a:prstGeom>
          <a:noFill/>
          <a:ln w="9525">
            <a:noFill/>
            <a:miter lim="800000"/>
            <a:headEnd/>
            <a:tailEnd/>
          </a:ln>
        </p:spPr>
      </p:pic>
      <p:sp>
        <p:nvSpPr>
          <p:cNvPr id="3" name="Pladsholder til indhold 2"/>
          <p:cNvSpPr>
            <a:spLocks noGrp="1"/>
          </p:cNvSpPr>
          <p:nvPr>
            <p:ph idx="1"/>
          </p:nvPr>
        </p:nvSpPr>
        <p:spPr>
          <a:xfrm>
            <a:off x="457200" y="1600200"/>
            <a:ext cx="8435280" cy="4525963"/>
          </a:xfrm>
        </p:spPr>
        <p:txBody>
          <a:bodyPr>
            <a:normAutofit fontScale="47500" lnSpcReduction="20000"/>
          </a:bodyPr>
          <a:lstStyle/>
          <a:p>
            <a:pPr marL="0" indent="0" algn="ctr">
              <a:lnSpc>
                <a:spcPct val="107000"/>
              </a:lnSpc>
              <a:spcAft>
                <a:spcPts val="800"/>
              </a:spcAft>
              <a:buNone/>
            </a:pPr>
            <a:r>
              <a:rPr lang="da-DK" sz="4800"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Ventelistestatus samt rokering og ledige pladser i</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da-DK" sz="4800"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Svendborg </a:t>
            </a:r>
            <a:r>
              <a:rPr lang="da-DK" sz="4800" b="1" dirty="0" err="1">
                <a:solidFill>
                  <a:srgbClr val="00B050"/>
                </a:solidFill>
                <a:latin typeface="Verdana" panose="020B0604030504040204" pitchFamily="34" charset="0"/>
                <a:ea typeface="Times New Roman" panose="02020603050405020304" pitchFamily="18" charset="0"/>
                <a:cs typeface="Times New Roman" panose="02020603050405020304" pitchFamily="18" charset="0"/>
              </a:rPr>
              <a:t>Kommune’s</a:t>
            </a:r>
            <a:r>
              <a:rPr lang="da-DK" sz="4800"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 Havne, December, 2019</a:t>
            </a:r>
            <a:r>
              <a:rPr lang="da-DK" sz="3600"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3600"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 </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b="1" u="sng"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Ventelisten</a:t>
            </a:r>
            <a:r>
              <a:rPr lang="da-DK"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 </a:t>
            </a:r>
            <a:r>
              <a:rPr lang="da-DK"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131 (182) personer på Venteliste </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95 (98) Aktive  / 36 (84) Passive</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 </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 </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 </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b="1" u="sng"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Rokeringslisten / personer :</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RA 41 / RU 26 / CH 5 /  VI 1 / TU 2 / SK 1 / HYT 1 / SY 2 / </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2450028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971" y="980728"/>
            <a:ext cx="8229600" cy="1143000"/>
          </a:xfrm>
        </p:spPr>
        <p:txBody>
          <a:bodyPr>
            <a:normAutofit fontScale="90000"/>
          </a:bodyPr>
          <a:lstStyle/>
          <a:p>
            <a:r>
              <a:rPr lang="da-DK" sz="3600" b="1" u="sng"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Fastliggerpladser i Svendborg Kommunens havne &amp; broer : </a:t>
            </a:r>
            <a:endParaRPr lang="da-DK" dirty="0"/>
          </a:p>
        </p:txBody>
      </p:sp>
      <p:sp>
        <p:nvSpPr>
          <p:cNvPr id="3" name="Pladsholder til indhold 2"/>
          <p:cNvSpPr>
            <a:spLocks noGrp="1"/>
          </p:cNvSpPr>
          <p:nvPr>
            <p:ph idx="1"/>
          </p:nvPr>
        </p:nvSpPr>
        <p:spPr>
          <a:xfrm>
            <a:off x="478971" y="1988840"/>
            <a:ext cx="8229600" cy="4165923"/>
          </a:xfrm>
        </p:spPr>
        <p:txBody>
          <a:bodyPr>
            <a:normAutofit fontScale="25000" lnSpcReduction="20000"/>
          </a:bodyPr>
          <a:lstStyle/>
          <a:p>
            <a:pPr marL="0" indent="0">
              <a:lnSpc>
                <a:spcPct val="107000"/>
              </a:lnSpc>
              <a:spcAft>
                <a:spcPts val="800"/>
              </a:spcAft>
              <a:buNone/>
            </a:pPr>
            <a:r>
              <a:rPr lang="da-DK"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Antal pladser	Optaget			Ledige</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RU			197		188			9</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RA			250		241			9</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CH			43		30			13</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VI			24		13			11</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TU			26		25			1</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SK			12		5			7</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DR			15		5			10</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SY			32		Under </a:t>
            </a:r>
            <a:r>
              <a:rPr lang="da-DK" sz="4400" b="1"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construction</a:t>
            </a: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da-DK" sz="4400"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Trafik havn		</a:t>
            </a:r>
            <a:r>
              <a:rPr lang="da-DK" sz="4400"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15</a:t>
            </a: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Under </a:t>
            </a:r>
            <a:r>
              <a:rPr lang="da-DK" sz="4400" b="1"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construction</a:t>
            </a: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da-DK" sz="4400"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Vestbro			14		Tildeles årligt.</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Gl.Simac</a:t>
            </a: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bro		</a:t>
            </a:r>
            <a:r>
              <a:rPr lang="da-DK" sz="4400"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8</a:t>
            </a: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Tildeles årligt.</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endParaRPr lang="da-DK" sz="36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da-DK" sz="4400"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Dec</a:t>
            </a:r>
            <a:r>
              <a:rPr lang="da-DK" sz="4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2019 / BB</a:t>
            </a:r>
            <a:endParaRPr lang="da-DK" sz="3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p:cNvPicPr>
            <a:picLocks noChangeAspect="1" noChangeArrowheads="1"/>
          </p:cNvPicPr>
          <p:nvPr/>
        </p:nvPicPr>
        <p:blipFill>
          <a:blip r:embed="rId2"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1350540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8903" y="404304"/>
            <a:ext cx="8229600" cy="1143000"/>
          </a:xfrm>
        </p:spPr>
        <p:txBody>
          <a:bodyPr>
            <a:normAutofit/>
          </a:bodyPr>
          <a:lstStyle/>
          <a:p>
            <a:pPr algn="l"/>
            <a:r>
              <a:rPr lang="da-DK" sz="3200" b="1" i="1" dirty="0" smtClean="0"/>
              <a:t>Anlægsprojekter 2019 og 2020</a:t>
            </a:r>
            <a:endParaRPr lang="da-DK" sz="3200" b="1" i="1" dirty="0"/>
          </a:p>
        </p:txBody>
      </p:sp>
      <p:sp>
        <p:nvSpPr>
          <p:cNvPr id="3" name="Pladsholder til indhold 2"/>
          <p:cNvSpPr>
            <a:spLocks noGrp="1"/>
          </p:cNvSpPr>
          <p:nvPr>
            <p:ph idx="1"/>
          </p:nvPr>
        </p:nvSpPr>
        <p:spPr>
          <a:xfrm>
            <a:off x="448903" y="1844824"/>
            <a:ext cx="8229600" cy="4525963"/>
          </a:xfrm>
        </p:spPr>
        <p:txBody>
          <a:bodyPr>
            <a:normAutofit/>
          </a:bodyPr>
          <a:lstStyle/>
          <a:p>
            <a:pPr marL="0" indent="0">
              <a:buNone/>
            </a:pPr>
            <a:endParaRPr lang="da-DK" dirty="0"/>
          </a:p>
        </p:txBody>
      </p:sp>
      <p:pic>
        <p:nvPicPr>
          <p:cNvPr id="4" name="Picture 4"/>
          <p:cNvPicPr>
            <a:picLocks noChangeAspect="1" noChangeArrowheads="1"/>
          </p:cNvPicPr>
          <p:nvPr/>
        </p:nvPicPr>
        <p:blipFill>
          <a:blip r:embed="rId2" cstate="print"/>
          <a:srcRect/>
          <a:stretch>
            <a:fillRect/>
          </a:stretch>
        </p:blipFill>
        <p:spPr bwMode="auto">
          <a:xfrm>
            <a:off x="7020272" y="188640"/>
            <a:ext cx="1798631" cy="431329"/>
          </a:xfrm>
          <a:prstGeom prst="rect">
            <a:avLst/>
          </a:prstGeom>
          <a:noFill/>
          <a:ln w="9525">
            <a:noFill/>
            <a:miter lim="800000"/>
            <a:headEnd/>
            <a:tailEnd/>
          </a:ln>
        </p:spPr>
      </p:pic>
      <p:graphicFrame>
        <p:nvGraphicFramePr>
          <p:cNvPr id="5" name="Tabel 4"/>
          <p:cNvGraphicFramePr>
            <a:graphicFrameLocks noGrp="1"/>
          </p:cNvGraphicFramePr>
          <p:nvPr>
            <p:extLst>
              <p:ext uri="{D42A27DB-BD31-4B8C-83A1-F6EECF244321}">
                <p14:modId xmlns:p14="http://schemas.microsoft.com/office/powerpoint/2010/main" val="3426194235"/>
              </p:ext>
            </p:extLst>
          </p:nvPr>
        </p:nvGraphicFramePr>
        <p:xfrm>
          <a:off x="448904" y="1700809"/>
          <a:ext cx="8229600" cy="4032448"/>
        </p:xfrm>
        <a:graphic>
          <a:graphicData uri="http://schemas.openxmlformats.org/drawingml/2006/table">
            <a:tbl>
              <a:tblPr firstRow="1" bandRow="1">
                <a:tableStyleId>{5C22544A-7EE6-4342-B048-85BDC9FD1C3A}</a:tableStyleId>
              </a:tblPr>
              <a:tblGrid>
                <a:gridCol w="4750262"/>
                <a:gridCol w="1704608"/>
                <a:gridCol w="1774730"/>
              </a:tblGrid>
              <a:tr h="1008112">
                <a:tc>
                  <a:txBody>
                    <a:bodyPr/>
                    <a:lstStyle/>
                    <a:p>
                      <a:pPr marL="0" algn="ctr" defTabSz="914400" rtl="0" eaLnBrk="1" latinLnBrk="0" hangingPunct="1"/>
                      <a:r>
                        <a:rPr lang="da-DK" sz="3200" b="1" kern="1200" dirty="0" smtClean="0">
                          <a:solidFill>
                            <a:schemeClr val="lt1"/>
                          </a:solidFill>
                          <a:latin typeface="+mn-lt"/>
                          <a:ea typeface="+mn-ea"/>
                          <a:cs typeface="+mn-cs"/>
                        </a:rPr>
                        <a:t>Frigivne anlægsmidler </a:t>
                      </a:r>
                      <a:endParaRPr lang="da-DK" sz="3200" b="1" kern="1200" dirty="0">
                        <a:solidFill>
                          <a:schemeClr val="lt1"/>
                        </a:solidFill>
                        <a:latin typeface="+mn-lt"/>
                        <a:ea typeface="+mn-ea"/>
                        <a:cs typeface="+mn-cs"/>
                      </a:endParaRPr>
                    </a:p>
                  </a:txBody>
                  <a:tcPr/>
                </a:tc>
                <a:tc>
                  <a:txBody>
                    <a:bodyPr/>
                    <a:lstStyle/>
                    <a:p>
                      <a:pPr algn="ctr"/>
                      <a:r>
                        <a:rPr lang="da-DK" sz="4400" dirty="0" smtClean="0"/>
                        <a:t>2019</a:t>
                      </a:r>
                      <a:endParaRPr lang="da-DK" sz="4400" dirty="0"/>
                    </a:p>
                  </a:txBody>
                  <a:tcPr/>
                </a:tc>
                <a:tc>
                  <a:txBody>
                    <a:bodyPr/>
                    <a:lstStyle/>
                    <a:p>
                      <a:pPr algn="ctr"/>
                      <a:r>
                        <a:rPr lang="da-DK" sz="4400" dirty="0" smtClean="0"/>
                        <a:t>2020</a:t>
                      </a:r>
                      <a:endParaRPr lang="da-DK" sz="4400" dirty="0"/>
                    </a:p>
                  </a:txBody>
                  <a:tcPr/>
                </a:tc>
              </a:tr>
              <a:tr h="1008112">
                <a:tc>
                  <a:txBody>
                    <a:bodyPr/>
                    <a:lstStyle/>
                    <a:p>
                      <a:pPr algn="ctr"/>
                      <a:r>
                        <a:rPr lang="da-DK" sz="1800" dirty="0" smtClean="0"/>
                        <a:t>Pulje til </a:t>
                      </a:r>
                      <a:r>
                        <a:rPr lang="da-DK" sz="1800" dirty="0" smtClean="0">
                          <a:solidFill>
                            <a:srgbClr val="FF0000"/>
                          </a:solidFill>
                        </a:rPr>
                        <a:t>reduktion af efterslæb </a:t>
                      </a:r>
                      <a:r>
                        <a:rPr lang="da-DK" sz="1800" dirty="0" smtClean="0"/>
                        <a:t>på havnens anlægskonstruktioner</a:t>
                      </a:r>
                      <a:endParaRPr lang="da-DK" dirty="0"/>
                    </a:p>
                  </a:txBody>
                  <a:tcPr/>
                </a:tc>
                <a:tc>
                  <a:txBody>
                    <a:bodyPr/>
                    <a:lstStyle/>
                    <a:p>
                      <a:pPr algn="ctr"/>
                      <a:r>
                        <a:rPr lang="da-DK" dirty="0" smtClean="0"/>
                        <a:t>7,0 mio. kr.</a:t>
                      </a:r>
                      <a:endParaRPr lang="da-DK" dirty="0"/>
                    </a:p>
                  </a:txBody>
                  <a:tcPr/>
                </a:tc>
                <a:tc>
                  <a:txBody>
                    <a:bodyPr/>
                    <a:lstStyle/>
                    <a:p>
                      <a:pPr algn="ctr"/>
                      <a:r>
                        <a:rPr lang="da-DK" dirty="0" smtClean="0"/>
                        <a:t>7,2 mio. kr.</a:t>
                      </a:r>
                      <a:endParaRPr lang="da-DK" dirty="0"/>
                    </a:p>
                  </a:txBody>
                  <a:tcPr/>
                </a:tc>
              </a:tr>
              <a:tr h="1008112">
                <a:tc>
                  <a:txBody>
                    <a:bodyPr/>
                    <a:lstStyle/>
                    <a:p>
                      <a:pPr algn="ctr"/>
                      <a:r>
                        <a:rPr lang="da-DK" dirty="0" smtClean="0"/>
                        <a:t>Pulje til </a:t>
                      </a:r>
                      <a:r>
                        <a:rPr lang="da-DK" dirty="0" smtClean="0">
                          <a:solidFill>
                            <a:srgbClr val="00B050"/>
                          </a:solidFill>
                        </a:rPr>
                        <a:t>vedligeholdelse og forbedringsopgaver </a:t>
                      </a:r>
                      <a:r>
                        <a:rPr lang="da-DK" dirty="0" smtClean="0"/>
                        <a:t>i havnen</a:t>
                      </a:r>
                      <a:endParaRPr lang="da-DK" dirty="0"/>
                    </a:p>
                  </a:txBody>
                  <a:tcPr/>
                </a:tc>
                <a:tc>
                  <a:txBody>
                    <a:bodyPr/>
                    <a:lstStyle/>
                    <a:p>
                      <a:pPr algn="ctr"/>
                      <a:r>
                        <a:rPr lang="da-DK" dirty="0" smtClean="0"/>
                        <a:t>2,4 mio.</a:t>
                      </a:r>
                      <a:r>
                        <a:rPr lang="da-DK" baseline="0" dirty="0" smtClean="0"/>
                        <a:t> kr.</a:t>
                      </a:r>
                      <a:endParaRPr lang="da-DK" dirty="0"/>
                    </a:p>
                  </a:txBody>
                  <a:tcPr/>
                </a:tc>
                <a:tc>
                  <a:txBody>
                    <a:bodyPr/>
                    <a:lstStyle/>
                    <a:p>
                      <a:pPr algn="ctr"/>
                      <a:r>
                        <a:rPr lang="da-DK" dirty="0" smtClean="0"/>
                        <a:t>2,4 mio. kr.</a:t>
                      </a:r>
                      <a:endParaRPr lang="da-DK" dirty="0"/>
                    </a:p>
                  </a:txBody>
                  <a:tcPr/>
                </a:tc>
              </a:tr>
              <a:tr h="1008112">
                <a:tc>
                  <a:txBody>
                    <a:bodyPr/>
                    <a:lstStyle/>
                    <a:p>
                      <a:pPr algn="ctr"/>
                      <a:r>
                        <a:rPr lang="da-DK" sz="2400" dirty="0" err="1" smtClean="0"/>
                        <a:t>Ialt</a:t>
                      </a:r>
                      <a:endParaRPr lang="da-DK" sz="2400" dirty="0"/>
                    </a:p>
                  </a:txBody>
                  <a:tcPr/>
                </a:tc>
                <a:tc>
                  <a:txBody>
                    <a:bodyPr/>
                    <a:lstStyle/>
                    <a:p>
                      <a:pPr algn="ctr"/>
                      <a:r>
                        <a:rPr lang="da-DK" dirty="0" smtClean="0"/>
                        <a:t>9,4 mio. kr.</a:t>
                      </a:r>
                      <a:endParaRPr lang="da-DK" dirty="0"/>
                    </a:p>
                  </a:txBody>
                  <a:tcPr/>
                </a:tc>
                <a:tc>
                  <a:txBody>
                    <a:bodyPr/>
                    <a:lstStyle/>
                    <a:p>
                      <a:pPr algn="ctr"/>
                      <a:r>
                        <a:rPr lang="da-DK" dirty="0" smtClean="0"/>
                        <a:t>9,6 mio. kr.</a:t>
                      </a:r>
                      <a:endParaRPr lang="da-DK" dirty="0"/>
                    </a:p>
                  </a:txBody>
                  <a:tcPr/>
                </a:tc>
              </a:tr>
            </a:tbl>
          </a:graphicData>
        </a:graphic>
      </p:graphicFrame>
    </p:spTree>
    <p:extLst>
      <p:ext uri="{BB962C8B-B14F-4D97-AF65-F5344CB8AC3E}">
        <p14:creationId xmlns:p14="http://schemas.microsoft.com/office/powerpoint/2010/main" val="3381149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07704" y="1"/>
            <a:ext cx="5256584" cy="1052735"/>
          </a:xfrm>
        </p:spPr>
        <p:txBody>
          <a:bodyPr>
            <a:normAutofit/>
          </a:bodyPr>
          <a:lstStyle/>
          <a:p>
            <a:r>
              <a:rPr lang="da-DK" sz="3200" dirty="0" smtClean="0"/>
              <a:t>Projekter 2019</a:t>
            </a:r>
            <a:endParaRPr lang="da-DK" sz="3200" dirty="0"/>
          </a:p>
        </p:txBody>
      </p:sp>
      <p:sp>
        <p:nvSpPr>
          <p:cNvPr id="5" name="Rectangle 1"/>
          <p:cNvSpPr>
            <a:spLocks noGrp="1" noChangeArrowheads="1"/>
          </p:cNvSpPr>
          <p:nvPr>
            <p:ph type="subTitle" idx="1"/>
          </p:nvPr>
        </p:nvSpPr>
        <p:spPr bwMode="auto">
          <a:xfrm>
            <a:off x="539552" y="5862797"/>
            <a:ext cx="85689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Tabel 2"/>
          <p:cNvGraphicFramePr>
            <a:graphicFrameLocks noGrp="1"/>
          </p:cNvGraphicFramePr>
          <p:nvPr>
            <p:extLst>
              <p:ext uri="{D42A27DB-BD31-4B8C-83A1-F6EECF244321}">
                <p14:modId xmlns:p14="http://schemas.microsoft.com/office/powerpoint/2010/main" val="3044712500"/>
              </p:ext>
            </p:extLst>
          </p:nvPr>
        </p:nvGraphicFramePr>
        <p:xfrm>
          <a:off x="2413317" y="1196745"/>
          <a:ext cx="4317365" cy="2713477"/>
        </p:xfrm>
        <a:graphic>
          <a:graphicData uri="http://schemas.openxmlformats.org/drawingml/2006/table">
            <a:tbl>
              <a:tblPr firstRow="1" firstCol="1" bandRow="1">
                <a:tableStyleId>{5C22544A-7EE6-4342-B048-85BDC9FD1C3A}</a:tableStyleId>
              </a:tblPr>
              <a:tblGrid>
                <a:gridCol w="2967355"/>
                <a:gridCol w="1350010"/>
              </a:tblGrid>
              <a:tr h="207402">
                <a:tc>
                  <a:txBody>
                    <a:bodyPr/>
                    <a:lstStyle/>
                    <a:p>
                      <a:pPr>
                        <a:spcAft>
                          <a:spcPts val="0"/>
                        </a:spcAft>
                      </a:pP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24653">
                <a:tc>
                  <a:txBody>
                    <a:bodyPr/>
                    <a:lstStyle/>
                    <a:p>
                      <a:pPr>
                        <a:spcAft>
                          <a:spcPts val="0"/>
                        </a:spcAft>
                      </a:pPr>
                      <a:r>
                        <a:rPr lang="da-DK" sz="1000" dirty="0" smtClean="0">
                          <a:effectLst/>
                        </a:rPr>
                        <a:t>Planlægning </a:t>
                      </a:r>
                      <a:r>
                        <a:rPr lang="da-DK" sz="1000" dirty="0">
                          <a:effectLst/>
                        </a:rPr>
                        <a:t>med mere</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271.169</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a:effectLst/>
                        </a:rPr>
                        <a:t>Akut diverse</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400.000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rPr>
                        <a:t>General eftersyn</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350.000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rPr>
                        <a:t>Hovedrenovering</a:t>
                      </a:r>
                      <a:r>
                        <a:rPr lang="da-DK" sz="1000" baseline="0" dirty="0" smtClean="0">
                          <a:effectLst/>
                        </a:rPr>
                        <a:t> af Ring Andersens kaj</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3.150.000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rPr>
                        <a:t>Særeftersyn af kaj Roklubben</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100.000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rPr>
                        <a:t>Diverse større reparationer på Frederiksø</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750.000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rPr>
                        <a:t>Total renovering</a:t>
                      </a:r>
                      <a:r>
                        <a:rPr lang="da-DK" sz="1000" baseline="0" dirty="0" smtClean="0">
                          <a:effectLst/>
                        </a:rPr>
                        <a:t> af molehoved ved færge på Skarø</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4.750.000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rPr>
                        <a:t>Stensætning – Svendborg Lystbådehavn</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250.000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latin typeface="+mn-lt"/>
                          <a:ea typeface="+mn-ea"/>
                          <a:cs typeface="+mn-cs"/>
                        </a:rPr>
                        <a:t>Udskiftning</a:t>
                      </a:r>
                      <a:r>
                        <a:rPr lang="da-DK" sz="1000" baseline="0" dirty="0" smtClean="0">
                          <a:effectLst/>
                          <a:latin typeface="+mn-lt"/>
                          <a:ea typeface="+mn-ea"/>
                          <a:cs typeface="+mn-cs"/>
                        </a:rPr>
                        <a:t> af brodæk vestbro Drejø</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250.000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rPr>
                        <a:t>Udskiftning af brodæk – Gasværksbroen</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100.000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rPr>
                        <a:t>Udskiftning af pæle</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200.000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207402">
                <a:tc>
                  <a:txBody>
                    <a:bodyPr/>
                    <a:lstStyle/>
                    <a:p>
                      <a:pPr>
                        <a:spcAft>
                          <a:spcPts val="0"/>
                        </a:spcAft>
                      </a:pPr>
                      <a:r>
                        <a:rPr lang="da-DK" sz="1000" dirty="0" smtClean="0">
                          <a:effectLst/>
                        </a:rPr>
                        <a:t>Diverse udvaskninger / faldhuller</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da-DK" sz="1000" dirty="0" smtClean="0">
                          <a:effectLst/>
                        </a:rPr>
                        <a:t>100.000</a:t>
                      </a:r>
                      <a:endParaRPr lang="da-DK"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7" name="Picture 4"/>
          <p:cNvPicPr>
            <a:picLocks noChangeAspect="1" noChangeArrowheads="1"/>
          </p:cNvPicPr>
          <p:nvPr/>
        </p:nvPicPr>
        <p:blipFill>
          <a:blip r:embed="rId2" cstate="print"/>
          <a:srcRect/>
          <a:stretch>
            <a:fillRect/>
          </a:stretch>
        </p:blipFill>
        <p:spPr bwMode="auto">
          <a:xfrm>
            <a:off x="6948264" y="396129"/>
            <a:ext cx="1798631" cy="431329"/>
          </a:xfrm>
          <a:prstGeom prst="rect">
            <a:avLst/>
          </a:prstGeom>
          <a:noFill/>
          <a:ln w="9525">
            <a:noFill/>
            <a:miter lim="800000"/>
            <a:headEnd/>
            <a:tailEnd/>
          </a:ln>
        </p:spPr>
      </p:pic>
    </p:spTree>
    <p:extLst>
      <p:ext uri="{BB962C8B-B14F-4D97-AF65-F5344CB8AC3E}">
        <p14:creationId xmlns:p14="http://schemas.microsoft.com/office/powerpoint/2010/main" val="3119175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7920</TotalTime>
  <Words>1035</Words>
  <Application>Microsoft Office PowerPoint</Application>
  <PresentationFormat>Skærmshow (4:3)</PresentationFormat>
  <Paragraphs>436</Paragraphs>
  <Slides>18</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18</vt:i4>
      </vt:variant>
    </vt:vector>
  </HeadingPairs>
  <TitlesOfParts>
    <vt:vector size="23" baseType="lpstr">
      <vt:lpstr>Arial</vt:lpstr>
      <vt:lpstr>Calibri</vt:lpstr>
      <vt:lpstr>Times New Roman</vt:lpstr>
      <vt:lpstr>Verdana</vt:lpstr>
      <vt:lpstr>Kontortema</vt:lpstr>
      <vt:lpstr>PowerPoint-præsentation</vt:lpstr>
      <vt:lpstr>Dagsorden</vt:lpstr>
      <vt:lpstr>Velkomst og orientering v. udvalgsformand Flemming Madsen</vt:lpstr>
      <vt:lpstr>PowerPoint-præsentation</vt:lpstr>
      <vt:lpstr>PowerPoint-præsentation</vt:lpstr>
      <vt:lpstr> </vt:lpstr>
      <vt:lpstr>Fastliggerpladser i Svendborg Kommunens havne &amp; broer : </vt:lpstr>
      <vt:lpstr>Anlægsprojekter 2019 og 2020</vt:lpstr>
      <vt:lpstr>Projekter 2019</vt:lpstr>
      <vt:lpstr>Projekter 2020</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Svendborg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Søs Grützmeier</dc:creator>
  <cp:lastModifiedBy>Signe Møller</cp:lastModifiedBy>
  <cp:revision>668</cp:revision>
  <cp:lastPrinted>2018-05-30T12:47:30Z</cp:lastPrinted>
  <dcterms:created xsi:type="dcterms:W3CDTF">2012-06-11T06:48:40Z</dcterms:created>
  <dcterms:modified xsi:type="dcterms:W3CDTF">2020-01-09T09:06:16Z</dcterms:modified>
</cp:coreProperties>
</file>